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6" r:id="rId3"/>
    <p:sldMasterId id="2147483684" r:id="rId4"/>
    <p:sldMasterId id="2147483692" r:id="rId5"/>
    <p:sldMasterId id="2147483700" r:id="rId6"/>
    <p:sldMasterId id="2147483708" r:id="rId7"/>
    <p:sldMasterId id="2147483716" r:id="rId8"/>
    <p:sldMasterId id="2147483724" r:id="rId9"/>
  </p:sldMasterIdLst>
  <p:notesMasterIdLst>
    <p:notesMasterId r:id="rId28"/>
  </p:notesMasterIdLst>
  <p:sldIdLst>
    <p:sldId id="258" r:id="rId10"/>
    <p:sldId id="257" r:id="rId11"/>
    <p:sldId id="269" r:id="rId12"/>
    <p:sldId id="259" r:id="rId13"/>
    <p:sldId id="270" r:id="rId14"/>
    <p:sldId id="266" r:id="rId15"/>
    <p:sldId id="272" r:id="rId16"/>
    <p:sldId id="265" r:id="rId17"/>
    <p:sldId id="263" r:id="rId18"/>
    <p:sldId id="267" r:id="rId19"/>
    <p:sldId id="271" r:id="rId20"/>
    <p:sldId id="260" r:id="rId21"/>
    <p:sldId id="261" r:id="rId22"/>
    <p:sldId id="273" r:id="rId23"/>
    <p:sldId id="268" r:id="rId24"/>
    <p:sldId id="262" r:id="rId25"/>
    <p:sldId id="274" r:id="rId26"/>
    <p:sldId id="264" r:id="rId2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2" autoAdjust="0"/>
    <p:restoredTop sz="94660"/>
  </p:normalViewPr>
  <p:slideViewPr>
    <p:cSldViewPr snapToGrid="0">
      <p:cViewPr varScale="1">
        <p:scale>
          <a:sx n="116" d="100"/>
          <a:sy n="116" d="100"/>
        </p:scale>
        <p:origin x="9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E2F715-C162-4B98-953A-1CB818EDC499}" type="datetimeFigureOut">
              <a:rPr lang="sv-SE" smtClean="0"/>
              <a:t>2020-02-24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7AA6C8-F932-4F68-8964-C84575AB1869}" type="slidenum">
              <a:rPr lang="sv-SE" smtClean="0"/>
              <a:t>‹#›</a:t>
            </a:fld>
            <a:endParaRPr lang="sv-SE"/>
          </a:p>
        </p:txBody>
      </p:sp>
    </p:spTree>
    <p:extLst>
      <p:ext uri="{BB962C8B-B14F-4D97-AF65-F5344CB8AC3E}">
        <p14:creationId xmlns:p14="http://schemas.microsoft.com/office/powerpoint/2010/main" val="388687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7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74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508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2010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192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3135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17956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85931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44941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66952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0655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15062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47159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79401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53660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527204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73270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695681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14279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29705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9288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305141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748248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723792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60885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98191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21400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35258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56154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991686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608287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958577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67043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35492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810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7927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26996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171862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123416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63479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25964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69493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40734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579946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614624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671932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10108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7751316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683330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21987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1135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382627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3803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771383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0814947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3389424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94213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401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272492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22039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40157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911322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79362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44293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2" name="Rubrik 1"/>
          <p:cNvSpPr>
            <a:spLocks noGrp="1"/>
          </p:cNvSpPr>
          <p:nvPr>
            <p:ph type="ctrTitle"/>
          </p:nvPr>
        </p:nvSpPr>
        <p:spPr>
          <a:xfrm>
            <a:off x="914400" y="2130429"/>
            <a:ext cx="10363200" cy="1470025"/>
          </a:xfrm>
        </p:spPr>
        <p:txBody>
          <a:bodyPr/>
          <a:lstStyle>
            <a:lvl1pPr>
              <a:defRPr b="1">
                <a:solidFill>
                  <a:schemeClr val="bg1"/>
                </a:solidFill>
                <a:latin typeface="Garamond" pitchFamily="18" charset="0"/>
              </a:defRPr>
            </a:lvl1pPr>
          </a:lstStyle>
          <a:p>
            <a:r>
              <a:rPr lang="sv-SE"/>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28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43989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8166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44947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309419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78539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6952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9856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2429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66165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5145432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srcRect l="15659" t="17368" r="57779" b="11801"/>
          <a:stretch>
            <a:fillRect/>
          </a:stretch>
        </p:blipFill>
        <p:spPr bwMode="auto">
          <a:xfrm>
            <a:off x="0" y="0"/>
            <a:ext cx="12192000" cy="6858000"/>
          </a:xfrm>
          <a:prstGeom prst="rect">
            <a:avLst/>
          </a:prstGeom>
          <a:noFill/>
          <a:ln w="9525">
            <a:noFill/>
            <a:miter lim="800000"/>
            <a:headEnd/>
            <a:tailEnd/>
          </a:ln>
        </p:spPr>
      </p:pic>
      <p:sp>
        <p:nvSpPr>
          <p:cNvPr id="1027" name="Platshållare för rubrik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Platshållare för text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22796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xStyles>
    <p:titleStyle>
      <a:lvl1pPr algn="ctr" rtl="0" eaLnBrk="1" fontAlgn="base" hangingPunct="1">
        <a:spcBef>
          <a:spcPct val="0"/>
        </a:spcBef>
        <a:spcAft>
          <a:spcPct val="0"/>
        </a:spcAft>
        <a:defRPr sz="3200" b="1" kern="1200">
          <a:solidFill>
            <a:schemeClr val="bg1"/>
          </a:solidFill>
          <a:latin typeface="Garamond" pitchFamily="18" charset="0"/>
          <a:ea typeface="+mj-ea"/>
          <a:cs typeface="+mj-cs"/>
        </a:defRPr>
      </a:lvl1pPr>
      <a:lvl2pPr algn="ctr" rtl="0" eaLnBrk="1" fontAlgn="base" hangingPunct="1">
        <a:spcBef>
          <a:spcPct val="0"/>
        </a:spcBef>
        <a:spcAft>
          <a:spcPct val="0"/>
        </a:spcAft>
        <a:defRPr sz="3200" b="1">
          <a:solidFill>
            <a:schemeClr val="bg1"/>
          </a:solidFill>
          <a:latin typeface="Garamond" pitchFamily="18" charset="0"/>
        </a:defRPr>
      </a:lvl2pPr>
      <a:lvl3pPr algn="ctr" rtl="0" eaLnBrk="1" fontAlgn="base" hangingPunct="1">
        <a:spcBef>
          <a:spcPct val="0"/>
        </a:spcBef>
        <a:spcAft>
          <a:spcPct val="0"/>
        </a:spcAft>
        <a:defRPr sz="3200" b="1">
          <a:solidFill>
            <a:schemeClr val="bg1"/>
          </a:solidFill>
          <a:latin typeface="Garamond" pitchFamily="18" charset="0"/>
        </a:defRPr>
      </a:lvl3pPr>
      <a:lvl4pPr algn="ctr" rtl="0" eaLnBrk="1" fontAlgn="base" hangingPunct="1">
        <a:spcBef>
          <a:spcPct val="0"/>
        </a:spcBef>
        <a:spcAft>
          <a:spcPct val="0"/>
        </a:spcAft>
        <a:defRPr sz="3200" b="1">
          <a:solidFill>
            <a:schemeClr val="bg1"/>
          </a:solidFill>
          <a:latin typeface="Garamond" pitchFamily="18" charset="0"/>
        </a:defRPr>
      </a:lvl4pPr>
      <a:lvl5pPr algn="ctr" rtl="0" eaLnBrk="1" fontAlgn="base" hangingPunct="1">
        <a:spcBef>
          <a:spcPct val="0"/>
        </a:spcBef>
        <a:spcAft>
          <a:spcPct val="0"/>
        </a:spcAft>
        <a:defRPr sz="3200" b="1">
          <a:solidFill>
            <a:schemeClr val="bg1"/>
          </a:solidFill>
          <a:latin typeface="Garamond" pitchFamily="18" charset="0"/>
        </a:defRPr>
      </a:lvl5pPr>
      <a:lvl6pPr marL="457200" algn="ctr" rtl="0" eaLnBrk="1" fontAlgn="base" hangingPunct="1">
        <a:spcBef>
          <a:spcPct val="0"/>
        </a:spcBef>
        <a:spcAft>
          <a:spcPct val="0"/>
        </a:spcAft>
        <a:defRPr sz="3200" b="1">
          <a:solidFill>
            <a:schemeClr val="bg1"/>
          </a:solidFill>
          <a:latin typeface="Garamond" pitchFamily="18" charset="0"/>
        </a:defRPr>
      </a:lvl6pPr>
      <a:lvl7pPr marL="914400" algn="ctr" rtl="0" eaLnBrk="1" fontAlgn="base" hangingPunct="1">
        <a:spcBef>
          <a:spcPct val="0"/>
        </a:spcBef>
        <a:spcAft>
          <a:spcPct val="0"/>
        </a:spcAft>
        <a:defRPr sz="3200" b="1">
          <a:solidFill>
            <a:schemeClr val="bg1"/>
          </a:solidFill>
          <a:latin typeface="Garamond" pitchFamily="18" charset="0"/>
        </a:defRPr>
      </a:lvl7pPr>
      <a:lvl8pPr marL="1371600" algn="ctr" rtl="0" eaLnBrk="1" fontAlgn="base" hangingPunct="1">
        <a:spcBef>
          <a:spcPct val="0"/>
        </a:spcBef>
        <a:spcAft>
          <a:spcPct val="0"/>
        </a:spcAft>
        <a:defRPr sz="3200" b="1">
          <a:solidFill>
            <a:schemeClr val="bg1"/>
          </a:solidFill>
          <a:latin typeface="Garamond" pitchFamily="18" charset="0"/>
        </a:defRPr>
      </a:lvl8pPr>
      <a:lvl9pPr marL="1828800" algn="ctr" rtl="0" eaLnBrk="1" fontAlgn="base" hangingPunct="1">
        <a:spcBef>
          <a:spcPct val="0"/>
        </a:spcBef>
        <a:spcAft>
          <a:spcPct val="0"/>
        </a:spcAft>
        <a:defRPr sz="3200" b="1">
          <a:solidFill>
            <a:schemeClr val="bg1"/>
          </a:solidFill>
          <a:latin typeface="Garamond" pitchFamily="18"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Garamond" pitchFamily="18"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Garamond" pitchFamily="18"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Garamond" pitchFamily="18"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3.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3429001"/>
            <a:ext cx="8229600" cy="2520279"/>
          </a:xfrm>
        </p:spPr>
        <p:txBody>
          <a:bodyPr/>
          <a:lstStyle/>
          <a:p>
            <a:r>
              <a:rPr lang="sv-SE" sz="4400" dirty="0" smtClean="0"/>
              <a:t>BYGG BORT!</a:t>
            </a:r>
            <a:br>
              <a:rPr lang="sv-SE" sz="4400" dirty="0" smtClean="0"/>
            </a:br>
            <a:r>
              <a:rPr lang="sv-SE" sz="4400" dirty="0" smtClean="0"/>
              <a:t>Flaskhalsen Göteborg-Alingsås på Västra Stambanan.</a:t>
            </a:r>
            <a:r>
              <a:rPr lang="sv-SE" dirty="0" smtClean="0"/>
              <a:t/>
            </a:r>
            <a:br>
              <a:rPr lang="sv-SE" dirty="0" smtClean="0"/>
            </a:br>
            <a:endParaRPr lang="sv-SE"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628509"/>
            <a:ext cx="3168352" cy="1693814"/>
          </a:xfrm>
          <a:prstGeom prst="rect">
            <a:avLst/>
          </a:prstGeom>
        </p:spPr>
      </p:pic>
      <p:pic>
        <p:nvPicPr>
          <p:cNvPr id="4"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29" y="1848812"/>
            <a:ext cx="2454899" cy="1300163"/>
          </a:xfrm>
          <a:prstGeom prst="rect">
            <a:avLst/>
          </a:prstGeom>
        </p:spPr>
      </p:pic>
      <p:pic>
        <p:nvPicPr>
          <p:cNvPr id="5"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200" y="1108753"/>
            <a:ext cx="2677886" cy="1518165"/>
          </a:xfrm>
          <a:prstGeom prst="rect">
            <a:avLst/>
          </a:prstGeom>
        </p:spPr>
      </p:pic>
      <p:pic>
        <p:nvPicPr>
          <p:cNvPr id="6"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5112" b="14041"/>
          <a:stretch/>
        </p:blipFill>
        <p:spPr>
          <a:xfrm>
            <a:off x="5231905" y="444690"/>
            <a:ext cx="2562103" cy="1328127"/>
          </a:xfrm>
          <a:prstGeom prst="rect">
            <a:avLst/>
          </a:prstGeom>
        </p:spPr>
      </p:pic>
    </p:spTree>
    <p:extLst>
      <p:ext uri="{BB962C8B-B14F-4D97-AF65-F5344CB8AC3E}">
        <p14:creationId xmlns:p14="http://schemas.microsoft.com/office/powerpoint/2010/main" val="2339129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0449" y="403778"/>
            <a:ext cx="4632803" cy="5722385"/>
          </a:xfrm>
        </p:spPr>
      </p:pic>
    </p:spTree>
    <p:extLst>
      <p:ext uri="{BB962C8B-B14F-4D97-AF65-F5344CB8AC3E}">
        <p14:creationId xmlns:p14="http://schemas.microsoft.com/office/powerpoint/2010/main" val="466892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404664"/>
            <a:ext cx="8229600" cy="1152128"/>
          </a:xfrm>
        </p:spPr>
        <p:txBody>
          <a:bodyPr/>
          <a:lstStyle/>
          <a:p>
            <a:r>
              <a:rPr lang="sv-SE" dirty="0" smtClean="0"/>
              <a:t>TRAFIKVERKETS INSTÄLLNING</a:t>
            </a:r>
            <a:endParaRPr lang="sv-SE" dirty="0"/>
          </a:p>
        </p:txBody>
      </p:sp>
      <p:sp>
        <p:nvSpPr>
          <p:cNvPr id="3" name="Platshållare för innehåll 2"/>
          <p:cNvSpPr>
            <a:spLocks noGrp="1"/>
          </p:cNvSpPr>
          <p:nvPr>
            <p:ph idx="1"/>
          </p:nvPr>
        </p:nvSpPr>
        <p:spPr/>
        <p:txBody>
          <a:bodyPr/>
          <a:lstStyle/>
          <a:p>
            <a:pPr marL="0" indent="0">
              <a:buNone/>
            </a:pPr>
            <a:r>
              <a:rPr lang="sv-SE" dirty="0" smtClean="0"/>
              <a:t>Hittills: </a:t>
            </a:r>
          </a:p>
          <a:p>
            <a:r>
              <a:rPr lang="sv-SE" dirty="0" smtClean="0"/>
              <a:t>Noll kronor i de tre senaste investeringsplanerna … trots Sveriges ”värsta flaskhals”.</a:t>
            </a:r>
          </a:p>
          <a:p>
            <a:r>
              <a:rPr lang="sv-SE" dirty="0" smtClean="0"/>
              <a:t>Hur tänker man?</a:t>
            </a:r>
          </a:p>
          <a:p>
            <a:r>
              <a:rPr lang="sv-SE" dirty="0" smtClean="0"/>
              <a:t>Partiella investeringar genomförs</a:t>
            </a:r>
          </a:p>
          <a:p>
            <a:pPr lvl="1"/>
            <a:r>
              <a:rPr lang="sv-SE" dirty="0" err="1" smtClean="0"/>
              <a:t>Förbigångsspår</a:t>
            </a:r>
            <a:r>
              <a:rPr lang="sv-SE" dirty="0" smtClean="0"/>
              <a:t> i Stenkullen.</a:t>
            </a:r>
          </a:p>
          <a:p>
            <a:pPr lvl="1"/>
            <a:r>
              <a:rPr lang="sv-SE" dirty="0" err="1" smtClean="0"/>
              <a:t>Förbigångsspår</a:t>
            </a:r>
            <a:r>
              <a:rPr lang="sv-SE" dirty="0" smtClean="0"/>
              <a:t> i Alingsås.</a:t>
            </a:r>
          </a:p>
          <a:p>
            <a:pPr lvl="1"/>
            <a:r>
              <a:rPr lang="sv-SE" dirty="0" smtClean="0"/>
              <a:t>Fjärde spår på Lerums station. </a:t>
            </a:r>
          </a:p>
          <a:p>
            <a:pPr lvl="1"/>
            <a:endParaRPr lang="sv-SE" dirty="0"/>
          </a:p>
        </p:txBody>
      </p:sp>
    </p:spTree>
    <p:extLst>
      <p:ext uri="{BB962C8B-B14F-4D97-AF65-F5344CB8AC3E}">
        <p14:creationId xmlns:p14="http://schemas.microsoft.com/office/powerpoint/2010/main" val="1724725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OCH FRAMÅT</a:t>
            </a:r>
            <a:endParaRPr lang="sv-SE" dirty="0"/>
          </a:p>
        </p:txBody>
      </p:sp>
      <p:sp>
        <p:nvSpPr>
          <p:cNvPr id="3" name="Platshållare för innehåll 2"/>
          <p:cNvSpPr>
            <a:spLocks noGrp="1"/>
          </p:cNvSpPr>
          <p:nvPr>
            <p:ph idx="1"/>
          </p:nvPr>
        </p:nvSpPr>
        <p:spPr>
          <a:xfrm>
            <a:off x="1847528" y="1600204"/>
            <a:ext cx="8496944" cy="4525963"/>
          </a:xfrm>
        </p:spPr>
        <p:txBody>
          <a:bodyPr/>
          <a:lstStyle/>
          <a:p>
            <a:pPr marL="0" indent="0">
              <a:buNone/>
            </a:pPr>
            <a:r>
              <a:rPr lang="sv-SE" dirty="0" smtClean="0"/>
              <a:t>Kommer vi in i planen 2022-2033?</a:t>
            </a:r>
          </a:p>
          <a:p>
            <a:pPr marL="0" indent="0">
              <a:buNone/>
            </a:pPr>
            <a:endParaRPr lang="sv-SE" dirty="0" smtClean="0"/>
          </a:p>
          <a:p>
            <a:pPr marL="0" indent="0">
              <a:buNone/>
            </a:pPr>
            <a:r>
              <a:rPr lang="sv-SE" sz="2800" dirty="0"/>
              <a:t>Inspel från Västra Götalandsregionen:</a:t>
            </a:r>
          </a:p>
          <a:p>
            <a:pPr marL="0" indent="0">
              <a:buNone/>
            </a:pPr>
            <a:r>
              <a:rPr lang="sv-SE" dirty="0" err="1" smtClean="0"/>
              <a:t>Prio</a:t>
            </a:r>
            <a:r>
              <a:rPr lang="sv-SE" dirty="0" smtClean="0"/>
              <a:t> 1: Gbg-Borås 	</a:t>
            </a:r>
            <a:r>
              <a:rPr lang="sv-SE" dirty="0" smtClean="0"/>
              <a:t>ca </a:t>
            </a:r>
            <a:r>
              <a:rPr lang="sv-SE" dirty="0" smtClean="0"/>
              <a:t>30 </a:t>
            </a:r>
            <a:r>
              <a:rPr lang="sv-SE" dirty="0" smtClean="0"/>
              <a:t>miljarder.</a:t>
            </a:r>
          </a:p>
          <a:p>
            <a:pPr marL="0" indent="0">
              <a:buNone/>
            </a:pPr>
            <a:r>
              <a:rPr lang="sv-SE" dirty="0" err="1" smtClean="0"/>
              <a:t>Prio</a:t>
            </a:r>
            <a:r>
              <a:rPr lang="sv-SE" dirty="0" smtClean="0"/>
              <a:t> 2: Gbg-Alingsås	</a:t>
            </a:r>
            <a:r>
              <a:rPr lang="sv-SE" sz="2800" dirty="0" smtClean="0"/>
              <a:t>10-11 </a:t>
            </a:r>
            <a:r>
              <a:rPr lang="sv-SE" sz="2800" dirty="0"/>
              <a:t>miljarder – </a:t>
            </a:r>
            <a:r>
              <a:rPr lang="sv-SE" sz="2800" dirty="0" smtClean="0"/>
              <a:t>orealistiskt</a:t>
            </a:r>
            <a:r>
              <a:rPr lang="sv-SE" sz="2800" dirty="0"/>
              <a:t>!</a:t>
            </a:r>
          </a:p>
          <a:p>
            <a:pPr marL="0" indent="0">
              <a:buNone/>
            </a:pPr>
            <a:r>
              <a:rPr lang="sv-SE" dirty="0"/>
              <a:t>	</a:t>
            </a:r>
            <a:r>
              <a:rPr lang="sv-SE" dirty="0" smtClean="0"/>
              <a:t>			</a:t>
            </a:r>
            <a:r>
              <a:rPr lang="sv-SE" sz="2800" dirty="0"/>
              <a:t>6 miljarder – ”knappast”.</a:t>
            </a:r>
          </a:p>
        </p:txBody>
      </p:sp>
    </p:spTree>
    <p:extLst>
      <p:ext uri="{BB962C8B-B14F-4D97-AF65-F5344CB8AC3E}">
        <p14:creationId xmlns:p14="http://schemas.microsoft.com/office/powerpoint/2010/main" val="3579262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404664"/>
            <a:ext cx="8229600" cy="936104"/>
          </a:xfrm>
        </p:spPr>
        <p:txBody>
          <a:bodyPr/>
          <a:lstStyle/>
          <a:p>
            <a:r>
              <a:rPr lang="sv-SE" dirty="0" smtClean="0"/>
              <a:t>BACKCASTING</a:t>
            </a:r>
            <a:endParaRPr lang="sv-SE" dirty="0"/>
          </a:p>
        </p:txBody>
      </p:sp>
      <p:sp>
        <p:nvSpPr>
          <p:cNvPr id="5" name="textruta 4"/>
          <p:cNvSpPr txBox="1"/>
          <p:nvPr/>
        </p:nvSpPr>
        <p:spPr>
          <a:xfrm>
            <a:off x="1981200" y="1953415"/>
            <a:ext cx="8363272" cy="2462213"/>
          </a:xfrm>
          <a:prstGeom prst="rect">
            <a:avLst/>
          </a:prstGeom>
          <a:noFill/>
        </p:spPr>
        <p:txBody>
          <a:bodyPr wrap="square" rtlCol="0">
            <a:spAutoFit/>
          </a:bodyPr>
          <a:lstStyle/>
          <a:p>
            <a:pPr fontAlgn="base">
              <a:spcAft>
                <a:spcPct val="0"/>
              </a:spcAft>
            </a:pPr>
            <a:r>
              <a:rPr lang="sv-SE" sz="2200" dirty="0">
                <a:solidFill>
                  <a:prstClr val="white"/>
                </a:solidFill>
                <a:latin typeface="Garamond" panose="02020404030301010803" pitchFamily="18" charset="0"/>
                <a:cs typeface="Arial" pitchFamily="34" charset="0"/>
              </a:rPr>
              <a:t>2021		2023				2025		2030</a:t>
            </a:r>
          </a:p>
          <a:p>
            <a:pPr fontAlgn="base">
              <a:spcBef>
                <a:spcPct val="0"/>
              </a:spcBef>
              <a:spcAft>
                <a:spcPct val="0"/>
              </a:spcAft>
            </a:pPr>
            <a:endParaRPr lang="sv-SE" sz="2200" dirty="0">
              <a:solidFill>
                <a:prstClr val="white"/>
              </a:solidFill>
              <a:latin typeface="Garamond" panose="02020404030301010803" pitchFamily="18" charset="0"/>
              <a:cs typeface="Arial" pitchFamily="34" charset="0"/>
            </a:endParaRPr>
          </a:p>
          <a:p>
            <a:pPr fontAlgn="base">
              <a:spcBef>
                <a:spcPct val="0"/>
              </a:spcBef>
              <a:spcAft>
                <a:spcPct val="0"/>
              </a:spcAft>
            </a:pPr>
            <a:r>
              <a:rPr lang="sv-SE" sz="2200" dirty="0">
                <a:solidFill>
                  <a:prstClr val="white"/>
                </a:solidFill>
                <a:latin typeface="Garamond" panose="02020404030301010803" pitchFamily="18" charset="0"/>
                <a:cs typeface="Arial" pitchFamily="34" charset="0"/>
              </a:rPr>
              <a:t>Lokaliserings-	Järnvägsplan	Upp-		Byggstart	Målbild</a:t>
            </a:r>
          </a:p>
          <a:p>
            <a:pPr fontAlgn="base">
              <a:spcBef>
                <a:spcPct val="0"/>
              </a:spcBef>
              <a:spcAft>
                <a:spcPct val="0"/>
              </a:spcAft>
            </a:pPr>
            <a:r>
              <a:rPr lang="sv-SE" sz="2200" dirty="0">
                <a:solidFill>
                  <a:prstClr val="white"/>
                </a:solidFill>
                <a:latin typeface="Garamond" panose="02020404030301010803" pitchFamily="18" charset="0"/>
                <a:cs typeface="Arial" pitchFamily="34" charset="0"/>
              </a:rPr>
              <a:t>utredning			handling</a:t>
            </a:r>
          </a:p>
          <a:p>
            <a:pPr fontAlgn="base">
              <a:spcBef>
                <a:spcPct val="0"/>
              </a:spcBef>
              <a:spcAft>
                <a:spcPct val="0"/>
              </a:spcAft>
            </a:pPr>
            <a:r>
              <a:rPr lang="sv-SE" sz="2200" dirty="0">
                <a:solidFill>
                  <a:prstClr val="white"/>
                </a:solidFill>
                <a:latin typeface="Garamond" panose="02020404030301010803" pitchFamily="18" charset="0"/>
                <a:cs typeface="Arial" pitchFamily="34" charset="0"/>
              </a:rPr>
              <a:t>+</a:t>
            </a:r>
          </a:p>
          <a:p>
            <a:pPr fontAlgn="base">
              <a:spcBef>
                <a:spcPct val="0"/>
              </a:spcBef>
              <a:spcAft>
                <a:spcPct val="0"/>
              </a:spcAft>
            </a:pPr>
            <a:r>
              <a:rPr lang="sv-SE" sz="2200" dirty="0">
                <a:solidFill>
                  <a:prstClr val="white"/>
                </a:solidFill>
                <a:latin typeface="Garamond" panose="02020404030301010803" pitchFamily="18" charset="0"/>
                <a:cs typeface="Arial" pitchFamily="34" charset="0"/>
              </a:rPr>
              <a:t>Regeringens</a:t>
            </a:r>
          </a:p>
          <a:p>
            <a:pPr fontAlgn="base">
              <a:spcBef>
                <a:spcPct val="0"/>
              </a:spcBef>
              <a:spcAft>
                <a:spcPct val="0"/>
              </a:spcAft>
            </a:pPr>
            <a:r>
              <a:rPr lang="sv-SE" sz="2200" dirty="0">
                <a:solidFill>
                  <a:prstClr val="white"/>
                </a:solidFill>
                <a:latin typeface="Garamond" panose="02020404030301010803" pitchFamily="18" charset="0"/>
                <a:cs typeface="Arial" pitchFamily="34" charset="0"/>
              </a:rPr>
              <a:t>tillåtlighet</a:t>
            </a:r>
          </a:p>
        </p:txBody>
      </p:sp>
      <p:cxnSp>
        <p:nvCxnSpPr>
          <p:cNvPr id="4" name="Rak pil 3"/>
          <p:cNvCxnSpPr/>
          <p:nvPr/>
        </p:nvCxnSpPr>
        <p:spPr>
          <a:xfrm flipH="1">
            <a:off x="8472264" y="2204864"/>
            <a:ext cx="504056"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 name="Rak pil 6"/>
          <p:cNvCxnSpPr/>
          <p:nvPr/>
        </p:nvCxnSpPr>
        <p:spPr>
          <a:xfrm flipH="1">
            <a:off x="5663952" y="2201987"/>
            <a:ext cx="504056"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9" name="Rak pil 8"/>
          <p:cNvCxnSpPr/>
          <p:nvPr/>
        </p:nvCxnSpPr>
        <p:spPr>
          <a:xfrm flipH="1">
            <a:off x="2855640" y="2166160"/>
            <a:ext cx="504056"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4894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467068"/>
            <a:ext cx="10972800" cy="1105174"/>
          </a:xfrm>
        </p:spPr>
        <p:txBody>
          <a:bodyPr/>
          <a:lstStyle/>
          <a:p>
            <a:r>
              <a:rPr lang="sv-SE" dirty="0" smtClean="0"/>
              <a:t>STRATEGISKT BESLUT UNDER 2020</a:t>
            </a:r>
            <a:endParaRPr lang="sv-SE" dirty="0"/>
          </a:p>
        </p:txBody>
      </p:sp>
      <p:sp>
        <p:nvSpPr>
          <p:cNvPr id="3" name="Platshållare för innehåll 2"/>
          <p:cNvSpPr>
            <a:spLocks noGrp="1"/>
          </p:cNvSpPr>
          <p:nvPr>
            <p:ph idx="1"/>
          </p:nvPr>
        </p:nvSpPr>
        <p:spPr>
          <a:xfrm>
            <a:off x="2177456" y="2072201"/>
            <a:ext cx="8808501" cy="4053966"/>
          </a:xfrm>
        </p:spPr>
        <p:txBody>
          <a:bodyPr/>
          <a:lstStyle/>
          <a:p>
            <a:pPr marL="0" indent="0" algn="ctr">
              <a:buNone/>
            </a:pPr>
            <a:r>
              <a:rPr lang="sv-SE" dirty="0" smtClean="0"/>
              <a:t>Regeringen måste i ett särskilt beslut </a:t>
            </a:r>
          </a:p>
          <a:p>
            <a:pPr marL="0" indent="0" algn="ctr">
              <a:buNone/>
            </a:pPr>
            <a:r>
              <a:rPr lang="sv-SE" dirty="0" smtClean="0"/>
              <a:t>uppdra åt Trafikverket </a:t>
            </a:r>
          </a:p>
          <a:p>
            <a:pPr marL="0" indent="0" algn="ctr">
              <a:buNone/>
            </a:pPr>
            <a:r>
              <a:rPr lang="sv-SE" dirty="0" smtClean="0"/>
              <a:t>”att starta planeringsprocessen för två nya spår Göteborg-Alingsås”.</a:t>
            </a:r>
            <a:endParaRPr lang="sv-SE" dirty="0"/>
          </a:p>
        </p:txBody>
      </p:sp>
    </p:spTree>
    <p:extLst>
      <p:ext uri="{BB962C8B-B14F-4D97-AF65-F5344CB8AC3E}">
        <p14:creationId xmlns:p14="http://schemas.microsoft.com/office/powerpoint/2010/main" val="3544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Vi har tagit fram en broschyr</a:t>
            </a:r>
            <a:endParaRPr lang="sv-SE"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91317" y="3657600"/>
            <a:ext cx="1648696" cy="2321914"/>
          </a:xfr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873" y="2948546"/>
            <a:ext cx="2127058" cy="3030968"/>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389" y="1858733"/>
            <a:ext cx="2790717" cy="4120781"/>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07" y="1174557"/>
            <a:ext cx="3327815" cy="4804957"/>
          </a:xfrm>
          <a:prstGeom prst="rect">
            <a:avLst/>
          </a:prstGeom>
        </p:spPr>
      </p:pic>
    </p:spTree>
    <p:extLst>
      <p:ext uri="{BB962C8B-B14F-4D97-AF65-F5344CB8AC3E}">
        <p14:creationId xmlns:p14="http://schemas.microsoft.com/office/powerpoint/2010/main" val="28949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332656"/>
            <a:ext cx="8229600" cy="1152128"/>
          </a:xfrm>
        </p:spPr>
        <p:txBody>
          <a:bodyPr/>
          <a:lstStyle/>
          <a:p>
            <a:r>
              <a:rPr lang="sv-SE" dirty="0" smtClean="0"/>
              <a:t>POLITISK ENIGHET I LERUM</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64675" y="1417638"/>
            <a:ext cx="4862650" cy="4708525"/>
          </a:xfrm>
        </p:spPr>
      </p:pic>
    </p:spTree>
    <p:extLst>
      <p:ext uri="{BB962C8B-B14F-4D97-AF65-F5344CB8AC3E}">
        <p14:creationId xmlns:p14="http://schemas.microsoft.com/office/powerpoint/2010/main" val="2451529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332656"/>
            <a:ext cx="8229600" cy="1152128"/>
          </a:xfrm>
        </p:spPr>
        <p:txBody>
          <a:bodyPr/>
          <a:lstStyle/>
          <a:p>
            <a:r>
              <a:rPr lang="sv-SE" dirty="0" smtClean="0"/>
              <a:t>MEDFINANSIERING/TRÄNGSELAVGIFT</a:t>
            </a:r>
            <a:endParaRPr lang="sv-SE" dirty="0"/>
          </a:p>
        </p:txBody>
      </p:sp>
      <p:sp>
        <p:nvSpPr>
          <p:cNvPr id="3" name="Platshållare för innehåll 2"/>
          <p:cNvSpPr>
            <a:spLocks noGrp="1"/>
          </p:cNvSpPr>
          <p:nvPr>
            <p:ph idx="1"/>
          </p:nvPr>
        </p:nvSpPr>
        <p:spPr>
          <a:xfrm>
            <a:off x="1981200" y="1417639"/>
            <a:ext cx="8229600" cy="4708528"/>
          </a:xfrm>
        </p:spPr>
        <p:txBody>
          <a:bodyPr/>
          <a:lstStyle/>
          <a:p>
            <a:pPr marL="0" indent="0">
              <a:buNone/>
            </a:pPr>
            <a:endParaRPr lang="sv-SE" sz="2800" dirty="0" smtClean="0"/>
          </a:p>
          <a:p>
            <a:pPr marL="0" indent="0">
              <a:buNone/>
            </a:pPr>
            <a:r>
              <a:rPr lang="sv-SE" sz="2800" dirty="0" smtClean="0"/>
              <a:t>Partnerskap </a:t>
            </a:r>
            <a:r>
              <a:rPr lang="sv-SE" sz="2800" dirty="0"/>
              <a:t>med operatörerna i stråket dvs SJ, MTR och godstransportörerna kan vara ett framgångskoncept.</a:t>
            </a:r>
          </a:p>
          <a:p>
            <a:pPr marL="0" indent="0">
              <a:buNone/>
            </a:pPr>
            <a:r>
              <a:rPr lang="sv-SE" sz="2800" dirty="0"/>
              <a:t>Det finns starka drivkrafter/incitament – </a:t>
            </a:r>
            <a:r>
              <a:rPr lang="sv-SE" sz="2800" u="sng" dirty="0"/>
              <a:t>affärsnytta</a:t>
            </a:r>
            <a:r>
              <a:rPr lang="sv-SE" sz="2800" dirty="0"/>
              <a:t> – för dessa att vara med.</a:t>
            </a:r>
          </a:p>
          <a:p>
            <a:pPr lvl="1">
              <a:buFont typeface="Wingdings" panose="05000000000000000000" pitchFamily="2" charset="2"/>
              <a:buChar char="Ø"/>
            </a:pPr>
            <a:r>
              <a:rPr lang="sv-SE" sz="3200" dirty="0"/>
              <a:t>Avsevärd restidsförkortning.</a:t>
            </a:r>
          </a:p>
          <a:p>
            <a:pPr lvl="1">
              <a:buFont typeface="Wingdings" panose="05000000000000000000" pitchFamily="2" charset="2"/>
              <a:buChar char="Ø"/>
            </a:pPr>
            <a:r>
              <a:rPr lang="sv-SE" sz="3200" dirty="0"/>
              <a:t>Ökad kapacitet.</a:t>
            </a:r>
          </a:p>
          <a:p>
            <a:pPr lvl="1">
              <a:buFont typeface="Wingdings" panose="05000000000000000000" pitchFamily="2" charset="2"/>
              <a:buChar char="Ø"/>
            </a:pPr>
            <a:r>
              <a:rPr lang="sv-SE" sz="3200" dirty="0" smtClean="0"/>
              <a:t>Snabbare genomförande, 8-10 år</a:t>
            </a:r>
            <a:r>
              <a:rPr lang="sv-SE" sz="3200" dirty="0" smtClean="0"/>
              <a:t>.</a:t>
            </a:r>
            <a:endParaRPr lang="sv-SE" sz="3200" dirty="0"/>
          </a:p>
        </p:txBody>
      </p:sp>
    </p:spTree>
    <p:extLst>
      <p:ext uri="{BB962C8B-B14F-4D97-AF65-F5344CB8AC3E}">
        <p14:creationId xmlns:p14="http://schemas.microsoft.com/office/powerpoint/2010/main" val="2587565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274638"/>
            <a:ext cx="8229600" cy="1325565"/>
          </a:xfrm>
        </p:spPr>
        <p:txBody>
          <a:bodyPr/>
          <a:lstStyle/>
          <a:p>
            <a:r>
              <a:rPr lang="sv-SE" dirty="0" smtClean="0"/>
              <a:t>ROBUST, PUNKTLIG OCH SÄKER</a:t>
            </a:r>
            <a:endParaRPr lang="sv-SE" dirty="0"/>
          </a:p>
        </p:txBody>
      </p:sp>
      <p:sp>
        <p:nvSpPr>
          <p:cNvPr id="3" name="Platshållare för innehåll 2"/>
          <p:cNvSpPr>
            <a:spLocks noGrp="1"/>
          </p:cNvSpPr>
          <p:nvPr>
            <p:ph sz="half" idx="1"/>
          </p:nvPr>
        </p:nvSpPr>
        <p:spPr>
          <a:xfrm>
            <a:off x="1981200" y="1600204"/>
            <a:ext cx="3754760" cy="4525963"/>
          </a:xfrm>
        </p:spPr>
        <p:txBody>
          <a:bodyPr/>
          <a:lstStyle/>
          <a:p>
            <a:pPr marL="0" indent="0">
              <a:buNone/>
            </a:pPr>
            <a:r>
              <a:rPr lang="sv-SE" dirty="0" smtClean="0"/>
              <a:t>Utbyggnad av Västra stambanan </a:t>
            </a:r>
          </a:p>
          <a:p>
            <a:pPr marL="0" indent="0">
              <a:buNone/>
            </a:pPr>
            <a:r>
              <a:rPr lang="sv-SE" dirty="0" smtClean="0"/>
              <a:t>Göteborg (Sävenäs) till Alingsås</a:t>
            </a:r>
          </a:p>
          <a:p>
            <a:pPr marL="0" indent="0">
              <a:buNone/>
            </a:pPr>
            <a:r>
              <a:rPr lang="sv-SE" dirty="0"/>
              <a:t>G</a:t>
            </a:r>
            <a:r>
              <a:rPr lang="sv-SE" dirty="0" smtClean="0"/>
              <a:t>er stora effekter:</a:t>
            </a:r>
          </a:p>
          <a:p>
            <a:r>
              <a:rPr lang="sv-SE" dirty="0"/>
              <a:t>N</a:t>
            </a:r>
            <a:r>
              <a:rPr lang="sv-SE" dirty="0" smtClean="0"/>
              <a:t>ationellt</a:t>
            </a:r>
          </a:p>
          <a:p>
            <a:r>
              <a:rPr lang="sv-SE" dirty="0" smtClean="0"/>
              <a:t>Regionalt</a:t>
            </a:r>
          </a:p>
          <a:p>
            <a:r>
              <a:rPr lang="sv-SE" dirty="0"/>
              <a:t>L</a:t>
            </a:r>
            <a:r>
              <a:rPr lang="sv-SE" dirty="0" smtClean="0"/>
              <a:t>okalt</a:t>
            </a:r>
            <a:endParaRPr lang="sv-SE" dirty="0"/>
          </a:p>
        </p:txBody>
      </p:sp>
      <p:pic>
        <p:nvPicPr>
          <p:cNvPr id="5" name="Platshållare för innehåll 4"/>
          <p:cNvPicPr>
            <a:picLocks noGrp="1" noChangeAspect="1"/>
          </p:cNvPicPr>
          <p:nvPr>
            <p:ph sz="half" idx="2"/>
          </p:nvPr>
        </p:nvPicPr>
        <p:blipFill>
          <a:blip r:embed="rId2"/>
          <a:stretch>
            <a:fillRect/>
          </a:stretch>
        </p:blipFill>
        <p:spPr>
          <a:xfrm>
            <a:off x="5908889" y="1700808"/>
            <a:ext cx="4246246" cy="1872208"/>
          </a:xfrm>
          <a:prstGeom prst="rect">
            <a:avLst/>
          </a:prstGeom>
        </p:spPr>
      </p:pic>
    </p:spTree>
    <p:extLst>
      <p:ext uri="{BB962C8B-B14F-4D97-AF65-F5344CB8AC3E}">
        <p14:creationId xmlns:p14="http://schemas.microsoft.com/office/powerpoint/2010/main" val="1917130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flipH="1">
            <a:off x="10210800" y="1484785"/>
            <a:ext cx="45719" cy="4641383"/>
          </a:xfrm>
        </p:spPr>
        <p:txBody>
          <a:bodyPr/>
          <a:lstStyle/>
          <a:p>
            <a:pPr marL="0" indent="0">
              <a:buNone/>
            </a:pPr>
            <a:r>
              <a:rPr lang="sv-SE" sz="2000" dirty="0"/>
              <a:t>	</a:t>
            </a:r>
          </a:p>
        </p:txBody>
      </p:sp>
      <p:sp>
        <p:nvSpPr>
          <p:cNvPr id="5" name="textruta 4"/>
          <p:cNvSpPr txBox="1"/>
          <p:nvPr/>
        </p:nvSpPr>
        <p:spPr>
          <a:xfrm>
            <a:off x="9480376" y="50182"/>
            <a:ext cx="1460218" cy="276999"/>
          </a:xfrm>
          <a:prstGeom prst="rect">
            <a:avLst/>
          </a:prstGeom>
          <a:noFill/>
        </p:spPr>
        <p:txBody>
          <a:bodyPr wrap="square" rtlCol="0">
            <a:spAutoFit/>
          </a:bodyPr>
          <a:lstStyle/>
          <a:p>
            <a:pPr fontAlgn="base">
              <a:spcBef>
                <a:spcPct val="0"/>
              </a:spcBef>
              <a:spcAft>
                <a:spcPct val="0"/>
              </a:spcAft>
            </a:pPr>
            <a:r>
              <a:rPr lang="sv-SE" sz="1200" dirty="0">
                <a:solidFill>
                  <a:prstClr val="white"/>
                </a:solidFill>
                <a:latin typeface="Garamond" panose="02020404030301010803" pitchFamily="18" charset="0"/>
                <a:cs typeface="Arial" pitchFamily="34" charset="0"/>
              </a:rPr>
              <a:t>December 2019</a:t>
            </a:r>
          </a:p>
        </p:txBody>
      </p:sp>
      <p:graphicFrame>
        <p:nvGraphicFramePr>
          <p:cNvPr id="3" name="Platshållare för innehåll 2"/>
          <p:cNvGraphicFramePr>
            <a:graphicFrameLocks noGrp="1" noChangeAspect="1"/>
          </p:cNvGraphicFramePr>
          <p:nvPr>
            <p:ph sz="half" idx="1"/>
            <p:extLst/>
          </p:nvPr>
        </p:nvGraphicFramePr>
        <p:xfrm>
          <a:off x="1605556" y="980729"/>
          <a:ext cx="8979987" cy="5164199"/>
        </p:xfrm>
        <a:graphic>
          <a:graphicData uri="http://schemas.openxmlformats.org/presentationml/2006/ole">
            <mc:AlternateContent xmlns:mc="http://schemas.openxmlformats.org/markup-compatibility/2006">
              <mc:Choice xmlns:v="urn:schemas-microsoft-com:vml" Requires="v">
                <p:oleObj spid="_x0000_s1035" name="Acrobat Document" r:id="rId3" imgW="6343628" imgH="3647928" progId="Acrobat.Document.DC">
                  <p:embed/>
                </p:oleObj>
              </mc:Choice>
              <mc:Fallback>
                <p:oleObj name="Acrobat Document" r:id="rId3" imgW="6343628" imgH="3647928" progId="Acrobat.Document.DC">
                  <p:embed/>
                  <p:pic>
                    <p:nvPicPr>
                      <p:cNvPr id="0" name=""/>
                      <p:cNvPicPr/>
                      <p:nvPr/>
                    </p:nvPicPr>
                    <p:blipFill>
                      <a:blip r:embed="rId4"/>
                      <a:stretch>
                        <a:fillRect/>
                      </a:stretch>
                    </p:blipFill>
                    <p:spPr>
                      <a:xfrm>
                        <a:off x="1605556" y="980729"/>
                        <a:ext cx="8979987" cy="5164199"/>
                      </a:xfrm>
                      <a:prstGeom prst="rect">
                        <a:avLst/>
                      </a:prstGeom>
                    </p:spPr>
                  </p:pic>
                </p:oleObj>
              </mc:Fallback>
            </mc:AlternateContent>
          </a:graphicData>
        </a:graphic>
      </p:graphicFrame>
    </p:spTree>
    <p:extLst>
      <p:ext uri="{BB962C8B-B14F-4D97-AF65-F5344CB8AC3E}">
        <p14:creationId xmlns:p14="http://schemas.microsoft.com/office/powerpoint/2010/main" val="330828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404664"/>
            <a:ext cx="8229600" cy="1152128"/>
          </a:xfrm>
        </p:spPr>
        <p:txBody>
          <a:bodyPr/>
          <a:lstStyle/>
          <a:p>
            <a:r>
              <a:rPr lang="sv-SE" dirty="0" smtClean="0"/>
              <a:t>INGEN KEDJA ÄR STARKARE ÄN SIN SVAGASTE LÄNK</a:t>
            </a:r>
            <a:endParaRPr lang="sv-SE" dirty="0"/>
          </a:p>
        </p:txBody>
      </p:sp>
      <p:sp>
        <p:nvSpPr>
          <p:cNvPr id="3" name="Platshållare för innehåll 2"/>
          <p:cNvSpPr>
            <a:spLocks noGrp="1"/>
          </p:cNvSpPr>
          <p:nvPr>
            <p:ph idx="1"/>
          </p:nvPr>
        </p:nvSpPr>
        <p:spPr>
          <a:xfrm>
            <a:off x="296029" y="1966947"/>
            <a:ext cx="11286371" cy="4159220"/>
          </a:xfrm>
        </p:spPr>
        <p:txBody>
          <a:bodyPr/>
          <a:lstStyle/>
          <a:p>
            <a:pPr marL="457200" lvl="1" indent="0">
              <a:buNone/>
            </a:pPr>
            <a:r>
              <a:rPr lang="sv-SE" sz="8800" dirty="0" smtClean="0"/>
              <a:t>Alla vinner</a:t>
            </a:r>
          </a:p>
          <a:p>
            <a:pPr marL="457200" lvl="1" indent="0">
              <a:buNone/>
            </a:pPr>
            <a:r>
              <a:rPr lang="sv-SE" dirty="0" smtClean="0"/>
              <a:t>- Om vi bygger ut Västra Stambanan</a:t>
            </a: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819" y="1966947"/>
            <a:ext cx="4626812" cy="3664178"/>
          </a:xfrm>
          <a:prstGeom prst="rect">
            <a:avLst/>
          </a:prstGeom>
        </p:spPr>
      </p:pic>
    </p:spTree>
    <p:extLst>
      <p:ext uri="{BB962C8B-B14F-4D97-AF65-F5344CB8AC3E}">
        <p14:creationId xmlns:p14="http://schemas.microsoft.com/office/powerpoint/2010/main" val="120479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404664"/>
            <a:ext cx="8229600" cy="1152128"/>
          </a:xfrm>
        </p:spPr>
        <p:txBody>
          <a:bodyPr/>
          <a:lstStyle/>
          <a:p>
            <a:r>
              <a:rPr lang="sv-SE" dirty="0" smtClean="0"/>
              <a:t>VÄSTRA STAMBANEGRUPPEN</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505389" y="-504077"/>
            <a:ext cx="2735770" cy="8049482"/>
          </a:xfrm>
        </p:spPr>
      </p:pic>
    </p:spTree>
    <p:extLst>
      <p:ext uri="{BB962C8B-B14F-4D97-AF65-F5344CB8AC3E}">
        <p14:creationId xmlns:p14="http://schemas.microsoft.com/office/powerpoint/2010/main" val="3401734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3429001"/>
            <a:ext cx="8229600" cy="2520279"/>
          </a:xfrm>
        </p:spPr>
        <p:txBody>
          <a:bodyPr/>
          <a:lstStyle/>
          <a:p>
            <a:r>
              <a:rPr lang="sv-SE" sz="4400" dirty="0"/>
              <a:t>ÅVS-beslutet </a:t>
            </a:r>
            <a:r>
              <a:rPr lang="sv-SE" sz="3600" dirty="0"/>
              <a:t>(okt 2015)</a:t>
            </a:r>
            <a:r>
              <a:rPr lang="sv-SE" dirty="0"/>
              <a:t/>
            </a:r>
            <a:br>
              <a:rPr lang="sv-SE" dirty="0"/>
            </a:br>
            <a:r>
              <a:rPr lang="sv-SE" dirty="0" smtClean="0"/>
              <a:t>”… </a:t>
            </a:r>
            <a:r>
              <a:rPr lang="sv-SE" sz="2400" dirty="0"/>
              <a:t>innebär att Trafikverket behöver inleda fysisk planering i stråket Alingsås-Göteborg med syfte att hitta lämplig lokalisering för en första etapp med nya spår, utifrån behov och förutsättningar för hela sträckan.”</a:t>
            </a:r>
            <a:r>
              <a:rPr lang="sv-SE" dirty="0" smtClean="0"/>
              <a:t/>
            </a:r>
            <a:br>
              <a:rPr lang="sv-SE" dirty="0" smtClean="0"/>
            </a:br>
            <a:endParaRPr lang="sv-SE"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628509"/>
            <a:ext cx="3168352" cy="1693814"/>
          </a:xfrm>
          <a:prstGeom prst="rect">
            <a:avLst/>
          </a:prstGeom>
        </p:spPr>
      </p:pic>
      <p:pic>
        <p:nvPicPr>
          <p:cNvPr id="4"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29" y="1848812"/>
            <a:ext cx="2454899" cy="1300163"/>
          </a:xfrm>
          <a:prstGeom prst="rect">
            <a:avLst/>
          </a:prstGeom>
        </p:spPr>
      </p:pic>
      <p:pic>
        <p:nvPicPr>
          <p:cNvPr id="5"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200" y="1108753"/>
            <a:ext cx="2677886" cy="1518165"/>
          </a:xfrm>
          <a:prstGeom prst="rect">
            <a:avLst/>
          </a:prstGeom>
        </p:spPr>
      </p:pic>
      <p:pic>
        <p:nvPicPr>
          <p:cNvPr id="6"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5112" b="14041"/>
          <a:stretch/>
        </p:blipFill>
        <p:spPr>
          <a:xfrm>
            <a:off x="5231905" y="444690"/>
            <a:ext cx="2562103" cy="1328127"/>
          </a:xfrm>
          <a:prstGeom prst="rect">
            <a:avLst/>
          </a:prstGeom>
        </p:spPr>
      </p:pic>
    </p:spTree>
    <p:extLst>
      <p:ext uri="{BB962C8B-B14F-4D97-AF65-F5344CB8AC3E}">
        <p14:creationId xmlns:p14="http://schemas.microsoft.com/office/powerpoint/2010/main" val="3771190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172525" y="-1063631"/>
            <a:ext cx="5142778" cy="9150600"/>
          </a:xfrm>
        </p:spPr>
      </p:pic>
    </p:spTree>
    <p:extLst>
      <p:ext uri="{BB962C8B-B14F-4D97-AF65-F5344CB8AC3E}">
        <p14:creationId xmlns:p14="http://schemas.microsoft.com/office/powerpoint/2010/main" val="867967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MÅLBILD 2030</a:t>
            </a:r>
            <a:endParaRPr lang="sv-SE" dirty="0"/>
          </a:p>
        </p:txBody>
      </p:sp>
      <p:sp>
        <p:nvSpPr>
          <p:cNvPr id="3" name="Platshållare för innehåll 2"/>
          <p:cNvSpPr>
            <a:spLocks noGrp="1"/>
          </p:cNvSpPr>
          <p:nvPr>
            <p:ph sz="half" idx="1"/>
          </p:nvPr>
        </p:nvSpPr>
        <p:spPr>
          <a:xfrm>
            <a:off x="1847528" y="1556793"/>
            <a:ext cx="2232248" cy="4525963"/>
          </a:xfrm>
        </p:spPr>
        <p:txBody>
          <a:bodyPr/>
          <a:lstStyle/>
          <a:p>
            <a:pPr marL="0" indent="0">
              <a:buNone/>
            </a:pPr>
            <a:r>
              <a:rPr lang="sv-SE" dirty="0" smtClean="0"/>
              <a:t>Nytt dubbelspår, </a:t>
            </a:r>
          </a:p>
          <a:p>
            <a:pPr marL="0" indent="0">
              <a:buNone/>
            </a:pPr>
            <a:r>
              <a:rPr lang="sv-SE" dirty="0" smtClean="0"/>
              <a:t>4 mil i ny sträckning, öppnar för trafik 2030.</a:t>
            </a:r>
            <a:endParaRPr lang="sv-SE" dirty="0"/>
          </a:p>
        </p:txBody>
      </p:sp>
      <p:pic>
        <p:nvPicPr>
          <p:cNvPr id="5" name="Platshållare för innehåll 4">
            <a:extLst>
              <a:ext uri="{FF2B5EF4-FFF2-40B4-BE49-F238E27FC236}">
                <a16:creationId xmlns:a16="http://schemas.microsoft.com/office/drawing/2014/main" xmlns="" id="{71D0D98B-1CF4-4F46-9297-2D58220A42ED}"/>
              </a:ext>
            </a:extLst>
          </p:cNvPr>
          <p:cNvPicPr>
            <a:picLocks noGrp="1" noChangeAspect="1"/>
          </p:cNvPicPr>
          <p:nvPr>
            <p:ph sz="half" idx="2"/>
          </p:nvPr>
        </p:nvPicPr>
        <p:blipFill>
          <a:blip r:embed="rId2"/>
          <a:stretch>
            <a:fillRect/>
          </a:stretch>
        </p:blipFill>
        <p:spPr>
          <a:xfrm>
            <a:off x="4250589" y="1556792"/>
            <a:ext cx="5960213" cy="3744416"/>
          </a:xfrm>
          <a:prstGeom prst="rect">
            <a:avLst/>
          </a:prstGeom>
        </p:spPr>
      </p:pic>
    </p:spTree>
    <p:extLst>
      <p:ext uri="{BB962C8B-B14F-4D97-AF65-F5344CB8AC3E}">
        <p14:creationId xmlns:p14="http://schemas.microsoft.com/office/powerpoint/2010/main" val="329756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Utpekade </a:t>
            </a:r>
            <a:r>
              <a:rPr lang="sv-SE" dirty="0" smtClean="0"/>
              <a:t>bristanalyser (bilaga 2)</a:t>
            </a:r>
            <a:endParaRPr lang="sv-SE" dirty="0"/>
          </a:p>
        </p:txBody>
      </p:sp>
      <p:sp>
        <p:nvSpPr>
          <p:cNvPr id="3" name="Platshållare för innehåll 2"/>
          <p:cNvSpPr>
            <a:spLocks noGrp="1"/>
          </p:cNvSpPr>
          <p:nvPr>
            <p:ph idx="1"/>
          </p:nvPr>
        </p:nvSpPr>
        <p:spPr/>
        <p:txBody>
          <a:bodyPr/>
          <a:lstStyle/>
          <a:p>
            <a:pPr marL="0" indent="0">
              <a:buNone/>
            </a:pPr>
            <a:r>
              <a:rPr lang="sv-SE" sz="2800" dirty="0" smtClean="0"/>
              <a:t>Regeringen har beslutat att Trafikverket bör fortsätta att utreda de stråk, noder eller motsvarande som beskrivs nedan. Utredningsarbetet bör ha som målsättning att dessa stråk, noder eller motsvarande är så pass utredda att de kan övervägas i nästa planeringsomgång och planrevidering.</a:t>
            </a:r>
          </a:p>
          <a:p>
            <a:pPr marL="0" indent="0">
              <a:buNone/>
            </a:pPr>
            <a:endParaRPr lang="sv-SE" sz="2800" dirty="0" smtClean="0"/>
          </a:p>
          <a:p>
            <a:r>
              <a:rPr lang="sv-SE" dirty="0" smtClean="0"/>
              <a:t>E20 genom Alingsås, kapacitet, säkerhet och miljö.</a:t>
            </a:r>
          </a:p>
          <a:p>
            <a:r>
              <a:rPr lang="sv-SE" dirty="0" smtClean="0"/>
              <a:t>Västra Stambanan, bristande kapacitet, punktlighet, robusthet och säkerhet och långa restider.</a:t>
            </a:r>
            <a:endParaRPr lang="sv-SE" dirty="0"/>
          </a:p>
        </p:txBody>
      </p:sp>
    </p:spTree>
    <p:extLst>
      <p:ext uri="{BB962C8B-B14F-4D97-AF65-F5344CB8AC3E}">
        <p14:creationId xmlns:p14="http://schemas.microsoft.com/office/powerpoint/2010/main" val="231143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260648"/>
            <a:ext cx="8229600" cy="1080120"/>
          </a:xfrm>
        </p:spPr>
        <p:txBody>
          <a:bodyPr/>
          <a:lstStyle/>
          <a:p>
            <a:r>
              <a:rPr lang="sv-SE" dirty="0" smtClean="0"/>
              <a:t>SVERIGES VÄRSTA FLASKHALS</a:t>
            </a:r>
            <a:endParaRPr lang="sv-SE" dirty="0"/>
          </a:p>
        </p:txBody>
      </p:sp>
      <p:sp>
        <p:nvSpPr>
          <p:cNvPr id="5" name="textruta 4"/>
          <p:cNvSpPr txBox="1"/>
          <p:nvPr/>
        </p:nvSpPr>
        <p:spPr>
          <a:xfrm>
            <a:off x="5807968" y="1340768"/>
            <a:ext cx="4464496" cy="4493538"/>
          </a:xfrm>
          <a:prstGeom prst="rect">
            <a:avLst/>
          </a:prstGeom>
          <a:noFill/>
        </p:spPr>
        <p:txBody>
          <a:bodyPr wrap="square" rtlCol="0">
            <a:spAutoFit/>
          </a:bodyPr>
          <a:lstStyle/>
          <a:p>
            <a:pPr fontAlgn="base">
              <a:spcAft>
                <a:spcPct val="0"/>
              </a:spcAft>
            </a:pPr>
            <a:r>
              <a:rPr lang="sv-SE" sz="2200" dirty="0">
                <a:solidFill>
                  <a:prstClr val="white"/>
                </a:solidFill>
                <a:latin typeface="Garamond" panose="02020404030301010803" pitchFamily="18" charset="0"/>
                <a:cs typeface="Arial" pitchFamily="34" charset="0"/>
              </a:rPr>
              <a:t>… finns på Västra stambanan, Göteborg-Alingsås.</a:t>
            </a:r>
          </a:p>
          <a:p>
            <a:pPr fontAlgn="base">
              <a:spcAft>
                <a:spcPct val="0"/>
              </a:spcAft>
            </a:pPr>
            <a:endParaRPr lang="sv-SE" sz="2200" dirty="0">
              <a:solidFill>
                <a:prstClr val="white"/>
              </a:solidFill>
              <a:latin typeface="Garamond" panose="02020404030301010803" pitchFamily="18" charset="0"/>
              <a:cs typeface="Arial" pitchFamily="34" charset="0"/>
            </a:endParaRPr>
          </a:p>
          <a:p>
            <a:pPr fontAlgn="base">
              <a:spcBef>
                <a:spcPct val="0"/>
              </a:spcBef>
              <a:spcAft>
                <a:spcPct val="0"/>
              </a:spcAft>
            </a:pPr>
            <a:r>
              <a:rPr lang="sv-SE" sz="2200" b="1" dirty="0">
                <a:solidFill>
                  <a:prstClr val="white"/>
                </a:solidFill>
                <a:latin typeface="Garamond" panose="02020404030301010803" pitchFamily="18" charset="0"/>
                <a:cs typeface="Arial" pitchFamily="34" charset="0"/>
              </a:rPr>
              <a:t>Kapacitetskonflikter 2018:</a:t>
            </a:r>
          </a:p>
          <a:p>
            <a:pPr fontAlgn="base">
              <a:spcBef>
                <a:spcPct val="0"/>
              </a:spcBef>
              <a:spcAft>
                <a:spcPct val="0"/>
              </a:spcAft>
            </a:pPr>
            <a:endParaRPr lang="sv-SE" sz="2200" b="1" dirty="0">
              <a:solidFill>
                <a:prstClr val="white"/>
              </a:solidFill>
              <a:latin typeface="Garamond" panose="02020404030301010803" pitchFamily="18" charset="0"/>
              <a:cs typeface="Arial" pitchFamily="34" charset="0"/>
            </a:endParaRPr>
          </a:p>
          <a:p>
            <a:pPr marL="342900" indent="-342900" fontAlgn="base">
              <a:spcBef>
                <a:spcPct val="0"/>
              </a:spcBef>
              <a:spcAft>
                <a:spcPct val="0"/>
              </a:spcAft>
              <a:buFont typeface="Arial" panose="020B0604020202020204" pitchFamily="34" charset="0"/>
              <a:buChar char="•"/>
            </a:pPr>
            <a:r>
              <a:rPr lang="sv-SE" sz="2200" dirty="0">
                <a:solidFill>
                  <a:prstClr val="white"/>
                </a:solidFill>
                <a:latin typeface="Garamond" panose="02020404030301010803" pitchFamily="18" charset="0"/>
                <a:cs typeface="Arial" pitchFamily="34" charset="0"/>
              </a:rPr>
              <a:t>38 stycken på hela svenska järnvägsnätet.</a:t>
            </a:r>
          </a:p>
          <a:p>
            <a:pPr fontAlgn="base">
              <a:spcBef>
                <a:spcPct val="0"/>
              </a:spcBef>
              <a:spcAft>
                <a:spcPct val="0"/>
              </a:spcAft>
            </a:pPr>
            <a:endParaRPr lang="sv-SE" sz="2200" dirty="0">
              <a:solidFill>
                <a:prstClr val="white"/>
              </a:solidFill>
              <a:latin typeface="Garamond" panose="02020404030301010803" pitchFamily="18" charset="0"/>
              <a:cs typeface="Arial" pitchFamily="34" charset="0"/>
            </a:endParaRPr>
          </a:p>
          <a:p>
            <a:pPr marL="342900" indent="-342900" fontAlgn="base">
              <a:spcBef>
                <a:spcPct val="0"/>
              </a:spcBef>
              <a:spcAft>
                <a:spcPct val="0"/>
              </a:spcAft>
              <a:buFont typeface="Arial" panose="020B0604020202020204" pitchFamily="34" charset="0"/>
              <a:buChar char="•"/>
            </a:pPr>
            <a:r>
              <a:rPr lang="sv-SE" sz="2200" dirty="0">
                <a:solidFill>
                  <a:prstClr val="white"/>
                </a:solidFill>
                <a:latin typeface="Garamond" panose="02020404030301010803" pitchFamily="18" charset="0"/>
                <a:cs typeface="Arial" pitchFamily="34" charset="0"/>
              </a:rPr>
              <a:t>32 stycken på Västra stambanan</a:t>
            </a:r>
          </a:p>
          <a:p>
            <a:pPr fontAlgn="base">
              <a:spcBef>
                <a:spcPct val="0"/>
              </a:spcBef>
              <a:spcAft>
                <a:spcPct val="0"/>
              </a:spcAft>
            </a:pPr>
            <a:endParaRPr lang="sv-SE" sz="2200" dirty="0">
              <a:solidFill>
                <a:prstClr val="white"/>
              </a:solidFill>
              <a:latin typeface="Garamond" panose="02020404030301010803" pitchFamily="18" charset="0"/>
              <a:cs typeface="Arial" pitchFamily="34" charset="0"/>
            </a:endParaRPr>
          </a:p>
          <a:p>
            <a:pPr marL="342900" indent="-342900" fontAlgn="base">
              <a:spcBef>
                <a:spcPct val="0"/>
              </a:spcBef>
              <a:spcAft>
                <a:spcPct val="0"/>
              </a:spcAft>
              <a:buFont typeface="Arial" panose="020B0604020202020204" pitchFamily="34" charset="0"/>
              <a:buChar char="•"/>
            </a:pPr>
            <a:r>
              <a:rPr lang="sv-SE" sz="2200" dirty="0">
                <a:solidFill>
                  <a:prstClr val="white"/>
                </a:solidFill>
                <a:latin typeface="Garamond" panose="02020404030301010803" pitchFamily="18" charset="0"/>
                <a:cs typeface="Arial" pitchFamily="34" charset="0"/>
              </a:rPr>
              <a:t>Varav 28 stycken på sträckan Göteborg-Alingsås.</a:t>
            </a:r>
          </a:p>
          <a:p>
            <a:pPr fontAlgn="base">
              <a:spcBef>
                <a:spcPct val="0"/>
              </a:spcBef>
              <a:spcAft>
                <a:spcPct val="0"/>
              </a:spcAft>
            </a:pPr>
            <a:endParaRPr lang="sv-SE" sz="2200" dirty="0">
              <a:solidFill>
                <a:prstClr val="white"/>
              </a:solidFill>
              <a:latin typeface="Garamond" panose="02020404030301010803" pitchFamily="18" charset="0"/>
              <a:cs typeface="Arial" pitchFamily="34" charset="0"/>
            </a:endParaRPr>
          </a:p>
        </p:txBody>
      </p:sp>
      <p:sp>
        <p:nvSpPr>
          <p:cNvPr id="6" name="Rektangel med rundade hörn 5"/>
          <p:cNvSpPr>
            <a:spLocks noChangeAspect="1"/>
          </p:cNvSpPr>
          <p:nvPr/>
        </p:nvSpPr>
        <p:spPr>
          <a:xfrm>
            <a:off x="2371373" y="4293096"/>
            <a:ext cx="2813166" cy="1008112"/>
          </a:xfrm>
          <a:prstGeom prst="roundRect">
            <a:avLst/>
          </a:prstGeom>
          <a:solidFill>
            <a:srgbClr val="FFD204"/>
          </a:solidFill>
          <a:ln w="165100">
            <a:solidFill>
              <a:srgbClr val="EE3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sv-SE" b="1" dirty="0">
                <a:solidFill>
                  <a:prstClr val="black"/>
                </a:solidFill>
                <a:latin typeface="Lucida Sans" panose="020B0602030504020204" pitchFamily="34" charset="0"/>
              </a:rPr>
              <a:t>Avtagande kapacitet</a:t>
            </a:r>
          </a:p>
          <a:p>
            <a:pPr algn="ctr" fontAlgn="base">
              <a:spcBef>
                <a:spcPct val="0"/>
              </a:spcBef>
              <a:spcAft>
                <a:spcPct val="0"/>
              </a:spcAft>
            </a:pPr>
            <a:r>
              <a:rPr lang="sv-SE" b="1" dirty="0">
                <a:solidFill>
                  <a:prstClr val="black"/>
                </a:solidFill>
                <a:latin typeface="Lucida Sans" panose="020B0602030504020204" pitchFamily="34" charset="0"/>
              </a:rPr>
              <a:t>Göteborg-Alingsås</a:t>
            </a:r>
          </a:p>
        </p:txBody>
      </p:sp>
      <p:pic>
        <p:nvPicPr>
          <p:cNvPr id="1026" name="Picture 2" descr="http://www.xn--vgmrken-5wac.se/wp-content/uploads/avsmalnan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858" y="1196753"/>
            <a:ext cx="3298070" cy="293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Presentation 2014-02-17 Regeringskansli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315</Words>
  <Application>Microsoft Office PowerPoint</Application>
  <PresentationFormat>Bredbild</PresentationFormat>
  <Paragraphs>71</Paragraphs>
  <Slides>18</Slides>
  <Notes>4</Notes>
  <HiddenSlides>0</HiddenSlides>
  <MMClips>0</MMClips>
  <ScaleCrop>false</ScaleCrop>
  <HeadingPairs>
    <vt:vector size="8" baseType="variant">
      <vt:variant>
        <vt:lpstr>Använt teckensnitt</vt:lpstr>
      </vt:variant>
      <vt:variant>
        <vt:i4>5</vt:i4>
      </vt:variant>
      <vt:variant>
        <vt:lpstr>Tema</vt:lpstr>
      </vt:variant>
      <vt:variant>
        <vt:i4>9</vt:i4>
      </vt:variant>
      <vt:variant>
        <vt:lpstr>Serverprogram för OLE-inbäddning</vt:lpstr>
      </vt:variant>
      <vt:variant>
        <vt:i4>1</vt:i4>
      </vt:variant>
      <vt:variant>
        <vt:lpstr>Bildrubriker</vt:lpstr>
      </vt:variant>
      <vt:variant>
        <vt:i4>18</vt:i4>
      </vt:variant>
    </vt:vector>
  </HeadingPairs>
  <TitlesOfParts>
    <vt:vector size="33" baseType="lpstr">
      <vt:lpstr>Arial</vt:lpstr>
      <vt:lpstr>Calibri</vt:lpstr>
      <vt:lpstr>Garamond</vt:lpstr>
      <vt:lpstr>Lucida Sans</vt:lpstr>
      <vt:lpstr>Wingdings</vt:lpstr>
      <vt:lpstr>Presentation 2014-02-17 Regeringskansliet</vt:lpstr>
      <vt:lpstr>1_Presentation 2014-02-17 Regeringskansliet</vt:lpstr>
      <vt:lpstr>2_Presentation 2014-02-17 Regeringskansliet</vt:lpstr>
      <vt:lpstr>3_Presentation 2014-02-17 Regeringskansliet</vt:lpstr>
      <vt:lpstr>4_Presentation 2014-02-17 Regeringskansliet</vt:lpstr>
      <vt:lpstr>5_Presentation 2014-02-17 Regeringskansliet</vt:lpstr>
      <vt:lpstr>6_Presentation 2014-02-17 Regeringskansliet</vt:lpstr>
      <vt:lpstr>7_Presentation 2014-02-17 Regeringskansliet</vt:lpstr>
      <vt:lpstr>8_Presentation 2014-02-17 Regeringskansliet</vt:lpstr>
      <vt:lpstr>Acrobat Document</vt:lpstr>
      <vt:lpstr>BYGG BORT! Flaskhalsen Göteborg-Alingsås på Västra Stambanan. </vt:lpstr>
      <vt:lpstr>PowerPoint-presentation</vt:lpstr>
      <vt:lpstr>INGEN KEDJA ÄR STARKARE ÄN SIN SVAGASTE LÄNK</vt:lpstr>
      <vt:lpstr>VÄSTRA STAMBANEGRUPPEN</vt:lpstr>
      <vt:lpstr>ÅVS-beslutet (okt 2015) ”… innebär att Trafikverket behöver inleda fysisk planering i stråket Alingsås-Göteborg med syfte att hitta lämplig lokalisering för en första etapp med nya spår, utifrån behov och förutsättningar för hela sträckan.” </vt:lpstr>
      <vt:lpstr>PowerPoint-presentation</vt:lpstr>
      <vt:lpstr>MÅLBILD 2030</vt:lpstr>
      <vt:lpstr>Utpekade bristanalyser (bilaga 2)</vt:lpstr>
      <vt:lpstr>SVERIGES VÄRSTA FLASKHALS</vt:lpstr>
      <vt:lpstr>PowerPoint-presentation</vt:lpstr>
      <vt:lpstr>TRAFIKVERKETS INSTÄLLNING</vt:lpstr>
      <vt:lpstr>… OCH FRAMÅT</vt:lpstr>
      <vt:lpstr>BACKCASTING</vt:lpstr>
      <vt:lpstr>STRATEGISKT BESLUT UNDER 2020</vt:lpstr>
      <vt:lpstr>                  Vi har tagit fram en broschyr</vt:lpstr>
      <vt:lpstr>POLITISK ENIGHET I LERUM</vt:lpstr>
      <vt:lpstr>MEDFINANSIERING/TRÄNGSELAVGIFT</vt:lpstr>
      <vt:lpstr>ROBUST, PUNKTLIG OCH SÄKER</vt:lpstr>
    </vt:vector>
  </TitlesOfParts>
  <Company>Lerums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Larsson</dc:creator>
  <cp:lastModifiedBy>Stefan Larsson</cp:lastModifiedBy>
  <cp:revision>11</cp:revision>
  <cp:lastPrinted>2020-02-24T08:43:21Z</cp:lastPrinted>
  <dcterms:created xsi:type="dcterms:W3CDTF">2020-02-20T08:49:27Z</dcterms:created>
  <dcterms:modified xsi:type="dcterms:W3CDTF">2020-02-24T08:43:32Z</dcterms:modified>
</cp:coreProperties>
</file>