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0" r:id="rId3"/>
    <p:sldMasterId id="2147483699" r:id="rId4"/>
    <p:sldMasterId id="2147483739" r:id="rId5"/>
    <p:sldMasterId id="2147483842" r:id="rId6"/>
  </p:sldMasterIdLst>
  <p:notesMasterIdLst>
    <p:notesMasterId r:id="rId19"/>
  </p:notesMasterIdLst>
  <p:handoutMasterIdLst>
    <p:handoutMasterId r:id="rId20"/>
  </p:handoutMasterIdLst>
  <p:sldIdLst>
    <p:sldId id="647" r:id="rId7"/>
    <p:sldId id="634" r:id="rId8"/>
    <p:sldId id="648" r:id="rId9"/>
    <p:sldId id="649" r:id="rId10"/>
    <p:sldId id="650" r:id="rId11"/>
    <p:sldId id="651" r:id="rId12"/>
    <p:sldId id="652" r:id="rId13"/>
    <p:sldId id="653" r:id="rId14"/>
    <p:sldId id="654" r:id="rId15"/>
    <p:sldId id="655" r:id="rId16"/>
    <p:sldId id="656" r:id="rId17"/>
    <p:sldId id="582" r:id="rId18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FF2A"/>
    <a:srgbClr val="002060"/>
    <a:srgbClr val="DA2D22"/>
    <a:srgbClr val="BD272B"/>
    <a:srgbClr val="BC2629"/>
    <a:srgbClr val="C52828"/>
    <a:srgbClr val="B8252B"/>
    <a:srgbClr val="DD2E21"/>
    <a:srgbClr val="B72329"/>
    <a:srgbClr val="D32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Format med tema 2 - dekorfär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866" autoAdjust="0"/>
  </p:normalViewPr>
  <p:slideViewPr>
    <p:cSldViewPr>
      <p:cViewPr varScale="1">
        <p:scale>
          <a:sx n="70" d="100"/>
          <a:sy n="70" d="100"/>
        </p:scale>
        <p:origin x="10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85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/>
              <a:t>Miljarder</a:t>
            </a:r>
            <a:r>
              <a:rPr lang="en-US" dirty="0"/>
              <a:t> kronor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17628624052665173"/>
          <c:y val="2.8060326608944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Blad1!$C$1</c:f>
              <c:strCache>
                <c:ptCount val="1"/>
                <c:pt idx="0">
                  <c:v>NNK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Blad1!$A$2:$A$5</c:f>
              <c:strCache>
                <c:ptCount val="2"/>
                <c:pt idx="0">
                  <c:v>Kostnad miljarder</c:v>
                </c:pt>
                <c:pt idx="1">
                  <c:v>Nytta miljarder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12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979824"/>
        <c:axId val="352977864"/>
      </c:barChart>
      <c:catAx>
        <c:axId val="35297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2977864"/>
        <c:crosses val="autoZero"/>
        <c:auto val="0"/>
        <c:lblAlgn val="ctr"/>
        <c:lblOffset val="100"/>
        <c:noMultiLvlLbl val="0"/>
      </c:catAx>
      <c:valAx>
        <c:axId val="35297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297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2C750-6674-47AC-91E7-ABE967E5ACB2}" type="datetimeFigureOut">
              <a:rPr lang="sv-SE" smtClean="0"/>
              <a:pPr/>
              <a:t>2019-02-21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CC333-DDA9-4862-B881-17726B227DA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994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870D31-D9E6-4B35-A34D-6FEB666A7AFD}" type="datetimeFigureOut">
              <a:rPr lang="sv-SE"/>
              <a:pPr>
                <a:defRPr/>
              </a:pPr>
              <a:t>2019-02-21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FDB73F-5594-476D-8AF4-F3535E1842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511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28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DB73F-5594-476D-8AF4-F3535E18424C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53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5659" t="17368" r="57779" b="11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rubrik +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4"/>
            <a:ext cx="7776333" cy="54462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2016709"/>
            <a:ext cx="7776000" cy="1215717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1385806"/>
            <a:ext cx="7776000" cy="499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</a:t>
            </a:r>
            <a:r>
              <a:rPr lang="en-US" dirty="0" err="1"/>
              <a:t>underrubrik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1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två kolum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723203"/>
            <a:ext cx="3690000" cy="1461939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34000" y="1723203"/>
            <a:ext cx="3690000" cy="1461939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65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723200"/>
            <a:ext cx="7776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en-US" dirty="0" err="1"/>
              <a:t>Brödtext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885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, två kolum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723200"/>
            <a:ext cx="369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sv-SE" dirty="0"/>
              <a:t>Brödtext.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34000" y="1723200"/>
            <a:ext cx="369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en-US" dirty="0" err="1"/>
              <a:t>Brödtext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9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7334" y="1723201"/>
            <a:ext cx="7717334" cy="3785777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4006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7333" y="1723201"/>
            <a:ext cx="2438400" cy="3300356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19801" y="1723201"/>
            <a:ext cx="2438400" cy="3300356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348567" y="1723201"/>
            <a:ext cx="2438400" cy="3300356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114575"/>
            <a:ext cx="2494800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200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/>
              <a:t>Bildtext</a:t>
            </a:r>
            <a:r>
              <a:rPr lang="en-US" dirty="0"/>
              <a:t>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319200" y="5114575"/>
            <a:ext cx="2494800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200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/>
              <a:t>Bildtext</a:t>
            </a:r>
            <a:r>
              <a:rPr lang="en-US" dirty="0"/>
              <a:t>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990400" y="5114575"/>
            <a:ext cx="2494800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200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/>
              <a:t>Bildtext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702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, punktlista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723200"/>
            <a:ext cx="369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en-US" dirty="0" err="1"/>
              <a:t>Brödtext</a:t>
            </a:r>
            <a:r>
              <a:rPr lang="en-US" dirty="0"/>
              <a:t>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2321515"/>
            <a:ext cx="3690000" cy="1461939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34000" y="1723201"/>
            <a:ext cx="3690000" cy="3785777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4589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er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408614" y="1715916"/>
            <a:ext cx="3016250" cy="36350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/>
            </a:lvl1pPr>
          </a:lstStyle>
          <a:p>
            <a:endParaRPr lang="sv-SE" dirty="0"/>
          </a:p>
          <a:p>
            <a:r>
              <a:rPr lang="sv-SE" dirty="0"/>
              <a:t>Klicka för att lägga till bild.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2" y="1723203"/>
            <a:ext cx="4626733" cy="14619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36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2" y="1723203"/>
            <a:ext cx="3449867" cy="14619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Platshållare för diagram 3"/>
          <p:cNvSpPr>
            <a:spLocks noGrp="1"/>
          </p:cNvSpPr>
          <p:nvPr>
            <p:ph type="chart" sz="quarter" idx="11" hasCustomPrompt="1"/>
          </p:nvPr>
        </p:nvSpPr>
        <p:spPr>
          <a:xfrm>
            <a:off x="4097869" y="1722967"/>
            <a:ext cx="4326995" cy="3692848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rmAutofit/>
          </a:bodyPr>
          <a:lstStyle>
            <a:lvl1pPr marL="0" indent="0" algn="ctr">
              <a:lnSpc>
                <a:spcPts val="12000"/>
              </a:lnSpc>
              <a:buNone/>
              <a:defRPr lang="sv-SE" sz="1200" dirty="0"/>
            </a:lvl1pPr>
          </a:lstStyle>
          <a:p>
            <a:r>
              <a:rPr lang="sv-SE" dirty="0"/>
              <a:t>Klicka för att lägga till diagram</a:t>
            </a:r>
          </a:p>
        </p:txBody>
      </p:sp>
    </p:spTree>
    <p:extLst>
      <p:ext uri="{BB962C8B-B14F-4D97-AF65-F5344CB8AC3E}">
        <p14:creationId xmlns:p14="http://schemas.microsoft.com/office/powerpoint/2010/main" val="1563270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9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1" y="3732623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165651" y="3732623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759876" y="3732623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228467" y="3732623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697059" y="3732623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034404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44000" y="192001"/>
            <a:ext cx="8856000" cy="5675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252525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47699" y="753537"/>
            <a:ext cx="7412568" cy="714020"/>
          </a:xfrm>
          <a:prstGeom prst="rect">
            <a:avLst/>
          </a:prstGeom>
        </p:spPr>
        <p:txBody>
          <a:bodyPr vert="horz" wrap="none" lIns="90000" tIns="46800" bIns="46800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Dagens</a:t>
            </a:r>
            <a:r>
              <a:rPr lang="en-US" dirty="0"/>
              <a:t> agenda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7699" y="1724369"/>
            <a:ext cx="7412568" cy="3626552"/>
          </a:xfrm>
          <a:prstGeom prst="rect">
            <a:avLst/>
          </a:prstGeom>
        </p:spPr>
        <p:txBody>
          <a:bodyPr vert="horz" wrap="none" lIns="108000" tIns="0" rIns="0" bIns="0"/>
          <a:lstStyle>
            <a:lvl1pPr marL="355600" indent="-504000">
              <a:lnSpc>
                <a:spcPts val="3300"/>
              </a:lnSpc>
              <a:spcBef>
                <a:spcPts val="600"/>
              </a:spcBef>
              <a:buClrTx/>
              <a:buSzPct val="120000"/>
              <a:buFontTx/>
              <a:buBlip>
                <a:blip r:embed="rId2"/>
              </a:buBlip>
              <a:tabLst/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55600" indent="-504000">
              <a:lnSpc>
                <a:spcPts val="3300"/>
              </a:lnSpc>
              <a:spcBef>
                <a:spcPts val="600"/>
              </a:spcBef>
              <a:buClr>
                <a:schemeClr val="accent1"/>
              </a:buClr>
              <a:buSzPct val="109000"/>
              <a:buFont typeface="Wingdings" panose="05000000000000000000" pitchFamily="2" charset="2"/>
              <a:buChar char=" "/>
              <a:tabLst/>
              <a:defRPr sz="2600" b="1">
                <a:solidFill>
                  <a:schemeClr val="accent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 err="1"/>
              <a:t>Avsnitt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Avsnitt</a:t>
            </a:r>
            <a:r>
              <a:rPr lang="en-US" dirty="0"/>
              <a:t> 2</a:t>
            </a:r>
          </a:p>
          <a:p>
            <a:pPr lvl="1"/>
            <a:r>
              <a:rPr lang="en-US" dirty="0" err="1"/>
              <a:t>Avsnitt</a:t>
            </a:r>
            <a:r>
              <a:rPr lang="en-US" dirty="0"/>
              <a:t> 3</a:t>
            </a:r>
          </a:p>
          <a:p>
            <a:pPr lvl="1"/>
            <a:r>
              <a:rPr lang="en-US" dirty="0" err="1"/>
              <a:t>Avsnitt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67161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44000" y="192001"/>
            <a:ext cx="8856000" cy="56753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252525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47699" y="753537"/>
            <a:ext cx="7412568" cy="714020"/>
          </a:xfrm>
          <a:prstGeom prst="rect">
            <a:avLst/>
          </a:prstGeom>
        </p:spPr>
        <p:txBody>
          <a:bodyPr vert="horz" wrap="none" lIns="90000" tIns="46800" bIns="46800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Dagens</a:t>
            </a:r>
            <a:r>
              <a:rPr lang="en-US" dirty="0"/>
              <a:t> agenda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7699" y="1724369"/>
            <a:ext cx="7412568" cy="3626552"/>
          </a:xfrm>
          <a:prstGeom prst="rect">
            <a:avLst/>
          </a:prstGeom>
        </p:spPr>
        <p:txBody>
          <a:bodyPr vert="horz" wrap="none" lIns="108000" tIns="0" rIns="0" bIns="0"/>
          <a:lstStyle>
            <a:lvl1pPr marL="355600" indent="-504000">
              <a:lnSpc>
                <a:spcPts val="3300"/>
              </a:lnSpc>
              <a:spcBef>
                <a:spcPts val="600"/>
              </a:spcBef>
              <a:buClrTx/>
              <a:buSzPct val="120000"/>
              <a:buFontTx/>
              <a:buBlip>
                <a:blip r:embed="rId2"/>
              </a:buBlip>
              <a:tabLst/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55600" indent="-504000">
              <a:lnSpc>
                <a:spcPts val="3300"/>
              </a:lnSpc>
              <a:spcBef>
                <a:spcPts val="600"/>
              </a:spcBef>
              <a:buClr>
                <a:schemeClr val="accent1"/>
              </a:buClr>
              <a:buSzPct val="109000"/>
              <a:buFont typeface="Wingdings" panose="05000000000000000000" pitchFamily="2" charset="2"/>
              <a:buChar char=" "/>
              <a:tabLst/>
              <a:defRPr sz="2600" b="1">
                <a:solidFill>
                  <a:schemeClr val="accent3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 err="1"/>
              <a:t>Avsnitt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Avsnitt</a:t>
            </a:r>
            <a:r>
              <a:rPr lang="en-US" dirty="0"/>
              <a:t> 2</a:t>
            </a:r>
          </a:p>
          <a:p>
            <a:pPr lvl="1"/>
            <a:r>
              <a:rPr lang="en-US" dirty="0" err="1"/>
              <a:t>Avsnitt</a:t>
            </a:r>
            <a:r>
              <a:rPr lang="en-US" dirty="0"/>
              <a:t> 3</a:t>
            </a:r>
          </a:p>
          <a:p>
            <a:pPr lvl="1"/>
            <a:r>
              <a:rPr lang="en-US" dirty="0" err="1"/>
              <a:t>Avsnitt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10395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4000" y="192001"/>
            <a:ext cx="8856000" cy="5675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25252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1" y="753600"/>
            <a:ext cx="1282400" cy="738664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#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47999" y="1871199"/>
            <a:ext cx="7194277" cy="738664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Huvudrubrik, kapitelsida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3022671"/>
            <a:ext cx="3855223" cy="430887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28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Kompletterande 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87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4000" y="192001"/>
            <a:ext cx="8856000" cy="56753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25252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1" y="753600"/>
            <a:ext cx="1282400" cy="738664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#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47999" y="1871199"/>
            <a:ext cx="7194277" cy="738664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Huvudrubrik, kapitelsida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3022671"/>
            <a:ext cx="3855223" cy="430887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Kompletterande 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55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44000" y="192001"/>
            <a:ext cx="8856000" cy="5675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25252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1" y="753600"/>
            <a:ext cx="1282400" cy="738664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#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47999" y="1871199"/>
            <a:ext cx="7194277" cy="738664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Huvudrubrik, kapitelsida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3022671"/>
            <a:ext cx="3855223" cy="430887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Kompletterande 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77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44000" y="192001"/>
            <a:ext cx="8856000" cy="56753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25252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1" y="753600"/>
            <a:ext cx="1282400" cy="738664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#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47999" y="1871199"/>
            <a:ext cx="7194277" cy="738664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Huvudrubrik, kapitelsida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3022671"/>
            <a:ext cx="3855223" cy="430887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Kompletterande 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32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 +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723200"/>
            <a:ext cx="7776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en-US" dirty="0" err="1"/>
              <a:t>Brödtext</a:t>
            </a:r>
            <a:r>
              <a:rPr lang="en-US" dirty="0"/>
              <a:t>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2321514"/>
            <a:ext cx="7776000" cy="1215717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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91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723202"/>
            <a:ext cx="7776000" cy="1215717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85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rubrik +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4"/>
            <a:ext cx="7776333" cy="54462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2016709"/>
            <a:ext cx="7776000" cy="1215717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1385806"/>
            <a:ext cx="7776000" cy="499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</a:t>
            </a:r>
            <a:r>
              <a:rPr lang="en-US" dirty="0" err="1"/>
              <a:t>underrubrik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66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två kolum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723203"/>
            <a:ext cx="3690000" cy="1461939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34000" y="1723203"/>
            <a:ext cx="3690000" cy="1461939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98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723200"/>
            <a:ext cx="7776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en-US" dirty="0" err="1"/>
              <a:t>Brödtext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665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, två kolum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723200"/>
            <a:ext cx="369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sv-SE" dirty="0"/>
              <a:t>Brödtext.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34000" y="1723200"/>
            <a:ext cx="369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en-US" dirty="0" err="1"/>
              <a:t>Brödtext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521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7334" y="1723201"/>
            <a:ext cx="7717334" cy="3785777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0943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7333" y="1723201"/>
            <a:ext cx="2438400" cy="3300356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19801" y="1723201"/>
            <a:ext cx="2438400" cy="3300356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348567" y="1723201"/>
            <a:ext cx="2438400" cy="3300356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114575"/>
            <a:ext cx="2494800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200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/>
              <a:t>Bildtext</a:t>
            </a:r>
            <a:r>
              <a:rPr lang="en-US" dirty="0"/>
              <a:t>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319200" y="5114575"/>
            <a:ext cx="2494800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200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/>
              <a:t>Bildtext</a:t>
            </a:r>
            <a:r>
              <a:rPr lang="en-US" dirty="0"/>
              <a:t>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990400" y="5114575"/>
            <a:ext cx="2494800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200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/>
              <a:t>Bildtext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680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, punktlista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723200"/>
            <a:ext cx="369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en-US" dirty="0" err="1"/>
              <a:t>Brödtext</a:t>
            </a:r>
            <a:r>
              <a:rPr lang="en-US" dirty="0"/>
              <a:t>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2321515"/>
            <a:ext cx="3690000" cy="1461939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34000" y="1723201"/>
            <a:ext cx="3690000" cy="3785777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143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er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408614" y="1715916"/>
            <a:ext cx="3016250" cy="36350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/>
            </a:lvl1pPr>
          </a:lstStyle>
          <a:p>
            <a:endParaRPr lang="sv-SE" dirty="0"/>
          </a:p>
          <a:p>
            <a:r>
              <a:rPr lang="sv-SE" dirty="0"/>
              <a:t>Klicka för att lägga till bild.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2" y="1723203"/>
            <a:ext cx="4626733" cy="14619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18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2" y="1723203"/>
            <a:ext cx="3449867" cy="14619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Platshållare för diagram 3"/>
          <p:cNvSpPr>
            <a:spLocks noGrp="1"/>
          </p:cNvSpPr>
          <p:nvPr>
            <p:ph type="chart" sz="quarter" idx="11" hasCustomPrompt="1"/>
          </p:nvPr>
        </p:nvSpPr>
        <p:spPr>
          <a:xfrm>
            <a:off x="4097869" y="1722967"/>
            <a:ext cx="4326995" cy="3692848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rmAutofit/>
          </a:bodyPr>
          <a:lstStyle>
            <a:lvl1pPr marL="0" indent="0" algn="ctr">
              <a:lnSpc>
                <a:spcPts val="12000"/>
              </a:lnSpc>
              <a:buNone/>
              <a:defRPr lang="sv-SE" sz="1200" dirty="0"/>
            </a:lvl1pPr>
          </a:lstStyle>
          <a:p>
            <a:r>
              <a:rPr lang="sv-SE" dirty="0"/>
              <a:t>Klicka för att lägga till diagram</a:t>
            </a:r>
          </a:p>
        </p:txBody>
      </p:sp>
    </p:spTree>
    <p:extLst>
      <p:ext uri="{BB962C8B-B14F-4D97-AF65-F5344CB8AC3E}">
        <p14:creationId xmlns:p14="http://schemas.microsoft.com/office/powerpoint/2010/main" val="910922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71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1" y="3732623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165651" y="3732623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759876" y="3732623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228467" y="3732623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697059" y="3732623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67185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63" name="Picture 15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226" y="3175"/>
            <a:ext cx="9818571" cy="687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62221" y="475376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900" b="1">
                <a:solidFill>
                  <a:srgbClr val="FFFFFF"/>
                </a:solidFill>
                <a:latin typeface="Arial"/>
                <a:cs typeface="+mn-cs"/>
              </a:rPr>
              <a:t>WORKING DRAFT</a:t>
            </a:r>
            <a:endParaRPr lang="sv-SE" sz="900" b="1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62220" y="634112"/>
            <a:ext cx="299440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>
                <a:solidFill>
                  <a:srgbClr val="FFFFFF"/>
                </a:solidFill>
                <a:latin typeface="Arial"/>
                <a:cs typeface="+mn-cs"/>
              </a:rPr>
              <a:t>Last Modified 6/2/2015 4:40 PM W. Europe Standard Time</a:t>
            </a:r>
            <a:endParaRPr lang="sv-SE" sz="9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62221" y="794468"/>
            <a:ext cx="27379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>
                <a:solidFill>
                  <a:srgbClr val="FFFFFF"/>
                </a:solidFill>
                <a:latin typeface="Arial"/>
                <a:cs typeface="+mn-cs"/>
              </a:rPr>
              <a:t>Printed 5/28/2015 2:39 PM W. Europe Standard Time</a:t>
            </a:r>
            <a:endParaRPr lang="sv-SE" sz="9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62222" y="3804373"/>
            <a:ext cx="5036085" cy="494023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sv-SE" sz="1400">
                  <a:solidFill>
                    <a:srgbClr val="FFFFFF"/>
                  </a:solidFill>
                  <a:latin typeface="Arial"/>
                  <a:cs typeface="+mn-cs"/>
                </a:rPr>
                <a:t>Document type</a:t>
              </a:r>
              <a:endParaRPr lang="sv-SE" sz="14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sv-SE" sz="1400">
                  <a:solidFill>
                    <a:srgbClr val="FFFFFF"/>
                  </a:solidFill>
                  <a:latin typeface="Arial"/>
                  <a:cs typeface="+mn-cs"/>
                </a:rPr>
                <a:t>Date</a:t>
              </a:r>
              <a:endParaRPr lang="sv-SE" sz="14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362220" y="1334257"/>
            <a:ext cx="8145286" cy="5078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300" b="1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62220" y="2700120"/>
            <a:ext cx="8145286" cy="246221"/>
          </a:xfrm>
        </p:spPr>
        <p:txBody>
          <a:bodyPr>
            <a:spAutoFit/>
          </a:bodyPr>
          <a:lstStyle>
            <a:lvl1pPr>
              <a:defRPr sz="1600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  <p:sp>
        <p:nvSpPr>
          <p:cNvPr id="14" name="doc id"/>
          <p:cNvSpPr>
            <a:spLocks noChangeArrowheads="1"/>
          </p:cNvSpPr>
          <p:nvPr userDrawn="1"/>
        </p:nvSpPr>
        <p:spPr bwMode="auto">
          <a:xfrm>
            <a:off x="822186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sv-SE" sz="800" dirty="0">
              <a:solidFill>
                <a:srgbClr val="26262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508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7886" y="6568813"/>
            <a:ext cx="564257" cy="15388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C1221F6-7B48-4AE0-B9CA-D83CCF81070C}" type="datetime1">
              <a:rPr lang="sv-SE" smtClean="0">
                <a:solidFill>
                  <a:srgbClr val="262626"/>
                </a:solidFill>
              </a:rPr>
              <a:pPr/>
              <a:t>2019-02-21</a:t>
            </a:fld>
            <a:endParaRPr lang="sv-SE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88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304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149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069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 +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723200"/>
            <a:ext cx="7776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en-US" dirty="0" err="1"/>
              <a:t>Brödtext</a:t>
            </a:r>
            <a:r>
              <a:rPr lang="en-US" dirty="0"/>
              <a:t>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2321514"/>
            <a:ext cx="7776000" cy="1215717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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4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753601"/>
            <a:ext cx="7776333" cy="7252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723202"/>
            <a:ext cx="7776000" cy="1215717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2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theme" Target="../theme/theme5.xml"/><Relationship Id="rId21" Type="http://schemas.openxmlformats.org/officeDocument/2006/relationships/oleObject" Target="../embeddings/oleObject1.bin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41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40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23" Type="http://schemas.openxmlformats.org/officeDocument/2006/relationships/image" Target="../media/image7.png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vmlDrawing" Target="../drawings/vmlDrawing1.v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image" Target="../media/image6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15659" t="17368" r="57779" b="11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Garamond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144000" y="5867400"/>
            <a:ext cx="8856000" cy="79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252525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4301067" y="6083609"/>
            <a:ext cx="54186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rgbClr val="252525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04D9AB-87D0-EA4F-8B86-7AB804FABF04}" type="slidenum">
              <a:rPr lang="en-US" sz="900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1" name="Picture 7" descr="sj_logo_cmyk_neg.ai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72" y="5995939"/>
            <a:ext cx="593596" cy="541527"/>
          </a:xfrm>
          <a:prstGeom prst="rect">
            <a:avLst/>
          </a:prstGeom>
        </p:spPr>
      </p:pic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7988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457200" rtl="0" eaLnBrk="1" latinLnBrk="0" hangingPunct="1">
        <a:spcBef>
          <a:spcPts val="624"/>
        </a:spcBef>
        <a:buNone/>
        <a:defRPr sz="2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16000" indent="-216000" algn="l" defTabSz="457200" rtl="0" eaLnBrk="1" latinLnBrk="0" hangingPunct="1">
        <a:spcBef>
          <a:spcPts val="300"/>
        </a:spcBef>
        <a:buSzPct val="100000"/>
        <a:buFontTx/>
        <a:buBlip>
          <a:blip r:embed="rId16"/>
        </a:buBlip>
        <a:defRPr sz="16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540000" indent="-144000" algn="l" defTabSz="457200" rtl="0" eaLnBrk="1" latinLnBrk="0" hangingPunct="1">
        <a:spcBef>
          <a:spcPts val="3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864000" indent="-162000" algn="l" defTabSz="457200" rtl="0" eaLnBrk="1" latinLnBrk="0" hangingPunct="1">
        <a:spcBef>
          <a:spcPts val="300"/>
        </a:spcBef>
        <a:buSzPct val="100000"/>
        <a:buFontTx/>
        <a:buBlip>
          <a:blip r:embed="rId16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152000" indent="-144000" algn="l" defTabSz="457200" rtl="0" eaLnBrk="1" latinLnBrk="0" hangingPunct="1">
        <a:spcBef>
          <a:spcPts val="300"/>
        </a:spcBef>
        <a:buFont typeface="Arial"/>
        <a:buChar char="–"/>
        <a:defRPr sz="1100" kern="1200">
          <a:solidFill>
            <a:schemeClr val="tx1"/>
          </a:solidFill>
          <a:latin typeface="Arial"/>
          <a:ea typeface="+mn-ea"/>
          <a:cs typeface="Arial"/>
        </a:defRPr>
      </a:lvl4pPr>
      <a:lvl5pPr marL="1396800" indent="-108000" algn="l" defTabSz="457200" rtl="0" eaLnBrk="1" latinLnBrk="0" hangingPunct="1">
        <a:spcBef>
          <a:spcPts val="300"/>
        </a:spcBef>
        <a:buFont typeface="Lucida Grande"/>
        <a:buChar char="-"/>
        <a:defRPr sz="1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4301067" y="6083609"/>
            <a:ext cx="54186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rgbClr val="252525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04D9AB-87D0-EA4F-8B86-7AB804FABF04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dirty="0"/>
          </a:p>
        </p:txBody>
      </p:sp>
      <p:pic>
        <p:nvPicPr>
          <p:cNvPr id="11" name="Picture 7" descr="sj_logo_cmyk_neg.ai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72" y="5995939"/>
            <a:ext cx="593596" cy="541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74" y="5995936"/>
            <a:ext cx="594553" cy="5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5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xStyles>
    <p:titleStyle>
      <a:lvl1pPr algn="l" defTabSz="457200" rtl="0" eaLnBrk="1" latinLnBrk="0" hangingPunct="1">
        <a:spcBef>
          <a:spcPts val="624"/>
        </a:spcBef>
        <a:buNone/>
        <a:defRPr sz="2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16000" indent="-216000" algn="l" defTabSz="457200" rtl="0" eaLnBrk="1" latinLnBrk="0" hangingPunct="1">
        <a:spcBef>
          <a:spcPts val="1800"/>
        </a:spcBef>
        <a:buSzPct val="100000"/>
        <a:buFontTx/>
        <a:buBlip>
          <a:blip r:embed="rId10"/>
        </a:buBlip>
        <a:defRPr sz="16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540000" indent="-1440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864000" indent="-1620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152000" indent="-144000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Arial"/>
          <a:ea typeface="+mn-ea"/>
          <a:cs typeface="Arial"/>
        </a:defRPr>
      </a:lvl4pPr>
      <a:lvl5pPr marL="1396800" indent="-108000" algn="l" defTabSz="457200" rtl="0" eaLnBrk="1" latinLnBrk="0" hangingPunct="1">
        <a:spcBef>
          <a:spcPct val="20000"/>
        </a:spcBef>
        <a:buFont typeface="Lucida Grande"/>
        <a:buChar char="-"/>
        <a:defRPr sz="1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144000" y="5867400"/>
            <a:ext cx="8856000" cy="79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252525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4301067" y="6083609"/>
            <a:ext cx="54186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rgbClr val="252525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04D9AB-87D0-EA4F-8B86-7AB804FABF04}" type="slidenum">
              <a:rPr lang="en-US" sz="900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8" name="Footer Placeholder 11"/>
          <p:cNvSpPr txBox="1">
            <a:spLocks/>
          </p:cNvSpPr>
          <p:nvPr userDrawn="1"/>
        </p:nvSpPr>
        <p:spPr>
          <a:xfrm>
            <a:off x="1015620" y="6083609"/>
            <a:ext cx="1270000" cy="366183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252525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</a:rPr>
              <a:t>PROJEKTNAMN</a:t>
            </a:r>
          </a:p>
        </p:txBody>
      </p:sp>
      <p:sp>
        <p:nvSpPr>
          <p:cNvPr id="19" name="Date Placeholder 12"/>
          <p:cNvSpPr txBox="1">
            <a:spLocks/>
          </p:cNvSpPr>
          <p:nvPr userDrawn="1"/>
        </p:nvSpPr>
        <p:spPr>
          <a:xfrm>
            <a:off x="388288" y="6083609"/>
            <a:ext cx="524937" cy="366183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252525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</a:rPr>
              <a:t>Datum</a:t>
            </a:r>
          </a:p>
        </p:txBody>
      </p:sp>
      <p:pic>
        <p:nvPicPr>
          <p:cNvPr id="11" name="Picture 7" descr="sj_logo_cmyk_neg.ai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72" y="5995939"/>
            <a:ext cx="593596" cy="541527"/>
          </a:xfrm>
          <a:prstGeom prst="rect">
            <a:avLst/>
          </a:prstGeom>
        </p:spPr>
      </p:pic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8366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457200" rtl="0" eaLnBrk="1" latinLnBrk="0" hangingPunct="1">
        <a:spcBef>
          <a:spcPts val="624"/>
        </a:spcBef>
        <a:buNone/>
        <a:defRPr sz="2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16000" indent="-216000" algn="l" defTabSz="457200" rtl="0" eaLnBrk="1" latinLnBrk="0" hangingPunct="1">
        <a:spcBef>
          <a:spcPts val="300"/>
        </a:spcBef>
        <a:buSzPct val="100000"/>
        <a:buFontTx/>
        <a:buBlip>
          <a:blip r:embed="rId16"/>
        </a:buBlip>
        <a:defRPr sz="16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540000" indent="-144000" algn="l" defTabSz="457200" rtl="0" eaLnBrk="1" latinLnBrk="0" hangingPunct="1">
        <a:spcBef>
          <a:spcPts val="3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864000" indent="-162000" algn="l" defTabSz="457200" rtl="0" eaLnBrk="1" latinLnBrk="0" hangingPunct="1">
        <a:spcBef>
          <a:spcPts val="300"/>
        </a:spcBef>
        <a:buSzPct val="100000"/>
        <a:buFontTx/>
        <a:buBlip>
          <a:blip r:embed="rId16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152000" indent="-144000" algn="l" defTabSz="457200" rtl="0" eaLnBrk="1" latinLnBrk="0" hangingPunct="1">
        <a:spcBef>
          <a:spcPts val="300"/>
        </a:spcBef>
        <a:buFont typeface="Arial"/>
        <a:buChar char="–"/>
        <a:defRPr sz="1100" kern="1200">
          <a:solidFill>
            <a:schemeClr val="tx1"/>
          </a:solidFill>
          <a:latin typeface="Arial"/>
          <a:ea typeface="+mn-ea"/>
          <a:cs typeface="Arial"/>
        </a:defRPr>
      </a:lvl4pPr>
      <a:lvl5pPr marL="1396800" indent="-108000" algn="l" defTabSz="457200" rtl="0" eaLnBrk="1" latinLnBrk="0" hangingPunct="1">
        <a:spcBef>
          <a:spcPts val="300"/>
        </a:spcBef>
        <a:buFont typeface="Lucida Grande"/>
        <a:buChar char="-"/>
        <a:defRPr sz="1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 bwMode="auto">
          <a:xfrm>
            <a:off x="251520" y="260648"/>
            <a:ext cx="8640960" cy="5904656"/>
          </a:xfrm>
          <a:prstGeom prst="rect">
            <a:avLst/>
          </a:prstGeom>
          <a:solidFill>
            <a:srgbClr val="F5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>
              <a:noFill/>
            </a:endParaRP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2186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sv-SE" sz="8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71654" y="1980949"/>
            <a:ext cx="20021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>
                <a:solidFill>
                  <a:srgbClr val="262626"/>
                </a:solidFill>
                <a:latin typeface="Arial"/>
                <a:cs typeface="+mn-cs"/>
              </a:rPr>
              <a:t>Last Modified 6/2/2015 4:40 PM W. Europe Standard Time</a:t>
            </a:r>
            <a:endParaRPr lang="sv-SE" sz="1600" dirty="0">
              <a:solidFill>
                <a:srgbClr val="262626"/>
              </a:solidFill>
              <a:latin typeface="Arial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7414" y="4198929"/>
            <a:ext cx="18306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>
                <a:solidFill>
                  <a:srgbClr val="262626"/>
                </a:solidFill>
                <a:latin typeface="Arial"/>
                <a:cs typeface="+mn-cs"/>
              </a:rPr>
              <a:t>Printed 5/28/2015 2:39 PM W. Europe Standard Time</a:t>
            </a:r>
            <a:endParaRPr lang="sv-SE" sz="1600" dirty="0">
              <a:solidFill>
                <a:srgbClr val="262626"/>
              </a:solidFill>
              <a:latin typeface="Arial"/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6" y="1990669"/>
            <a:ext cx="4389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noProof="0"/>
              <a:t>Text</a:t>
            </a:r>
            <a:endParaRPr lang="sv-SE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58721" y="319059"/>
            <a:ext cx="8426560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58720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40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  <a:endParaRPr lang="sv-SE" sz="14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58721" y="626811"/>
            <a:ext cx="842656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v-SE" sz="160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  <a:endParaRPr lang="sv-SE" sz="16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358721" y="5708938"/>
            <a:ext cx="8426560" cy="382261"/>
            <a:chOff x="75" y="3914"/>
            <a:chExt cx="5385" cy="236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1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sv-SE" sz="1000">
                  <a:solidFill>
                    <a:srgbClr val="262626"/>
                  </a:solidFill>
                  <a:latin typeface="Arial"/>
                  <a:cs typeface="+mn-cs"/>
                </a:rPr>
                <a:t>1 Footnote</a:t>
              </a:r>
              <a:endParaRPr lang="sv-SE" sz="1000" dirty="0">
                <a:solidFill>
                  <a:srgbClr val="262626"/>
                </a:solidFill>
                <a:latin typeface="Arial"/>
                <a:cs typeface="+mn-cs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621910" indent="-621910" defTabSz="913429">
                <a:tabLst>
                  <a:tab pos="625148" algn="l"/>
                </a:tabLst>
              </a:pPr>
              <a:r>
                <a:rPr lang="sv-SE" sz="1000">
                  <a:solidFill>
                    <a:srgbClr val="262626"/>
                  </a:solidFill>
                  <a:latin typeface="Arial"/>
                  <a:cs typeface="+mn-cs"/>
                </a:rPr>
                <a:t>SOURCE: Source</a:t>
              </a:r>
              <a:endParaRPr lang="sv-SE" sz="1000" dirty="0">
                <a:solidFill>
                  <a:srgbClr val="262626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sv-SE" sz="1600" b="1">
                  <a:solidFill>
                    <a:srgbClr val="262626"/>
                  </a:solidFill>
                  <a:latin typeface="Arial"/>
                  <a:cs typeface="+mn-cs"/>
                </a:rPr>
                <a:t>Title</a:t>
              </a:r>
            </a:p>
            <a:p>
              <a:r>
                <a:rPr lang="sv-SE" sz="160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  <a:endParaRPr lang="sv-SE" sz="1600" dirty="0">
                <a:solidFill>
                  <a:srgbClr val="80808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06142" y="374500"/>
            <a:ext cx="769426" cy="1013962"/>
            <a:chOff x="4936" y="176"/>
            <a:chExt cx="475" cy="626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1FA845"/>
                </a:buClr>
              </a:pPr>
              <a:r>
                <a:rPr lang="sv-SE" sz="1200">
                  <a:solidFill>
                    <a:srgbClr val="262626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200">
                <a:solidFill>
                  <a:srgbClr val="262626"/>
                </a:solidFill>
                <a:latin typeface="Arial"/>
                <a:cs typeface="+mn-cs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1FA845"/>
                </a:buClr>
              </a:pPr>
              <a:r>
                <a:rPr lang="sv-SE" sz="1200">
                  <a:solidFill>
                    <a:srgbClr val="262626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200">
                <a:solidFill>
                  <a:srgbClr val="262626"/>
                </a:solidFill>
                <a:latin typeface="Arial"/>
                <a:cs typeface="+mn-cs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1FA845"/>
                </a:buClr>
              </a:pPr>
              <a:r>
                <a:rPr lang="sv-SE" sz="1200">
                  <a:solidFill>
                    <a:srgbClr val="262626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200">
                <a:solidFill>
                  <a:srgbClr val="262626"/>
                </a:solidFill>
                <a:latin typeface="Arial"/>
                <a:cs typeface="+mn-cs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1FA845"/>
                </a:buClr>
              </a:pPr>
              <a:r>
                <a:rPr lang="sv-SE" sz="1200">
                  <a:solidFill>
                    <a:srgbClr val="262626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200">
                <a:solidFill>
                  <a:srgbClr val="262626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691885" y="374500"/>
            <a:ext cx="1083673" cy="741845"/>
            <a:chOff x="4750" y="176"/>
            <a:chExt cx="669" cy="458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sz="1200">
                <a:solidFill>
                  <a:srgbClr val="262626"/>
                </a:solidFill>
                <a:latin typeface="Arial"/>
                <a:cs typeface="+mn-cs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sz="1200">
                <a:solidFill>
                  <a:srgbClr val="262626"/>
                </a:solidFill>
                <a:latin typeface="Arial"/>
                <a:cs typeface="+mn-cs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sz="1200">
                <a:solidFill>
                  <a:srgbClr val="262626"/>
                </a:solidFill>
                <a:latin typeface="Arial"/>
                <a:cs typeface="+mn-cs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1FA845"/>
                </a:buClr>
              </a:pPr>
              <a:r>
                <a:rPr lang="sv-SE" sz="1200">
                  <a:solidFill>
                    <a:srgbClr val="262626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1FA845"/>
                </a:buClr>
              </a:pPr>
              <a:r>
                <a:rPr lang="sv-SE" sz="1200">
                  <a:solidFill>
                    <a:srgbClr val="262626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1FA845"/>
                </a:buClr>
              </a:pPr>
              <a:r>
                <a:rPr lang="sv-SE" sz="1200">
                  <a:solidFill>
                    <a:srgbClr val="262626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7718386" y="374498"/>
            <a:ext cx="1066895" cy="212366"/>
            <a:chOff x="7695181" y="285750"/>
            <a:chExt cx="1045594" cy="208138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95181" y="285750"/>
              <a:ext cx="1045594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1FA845"/>
                </a:buClr>
              </a:pPr>
              <a:r>
                <a:rPr lang="sv-SE" sz="1200">
                  <a:solidFill>
                    <a:srgbClr val="808080"/>
                  </a:solidFill>
                  <a:latin typeface="Arial"/>
                  <a:cs typeface="+mn-cs"/>
                </a:rPr>
                <a:t>PRELIMINARY</a:t>
              </a:r>
              <a:endParaRPr lang="sv-SE" sz="1200" dirty="0">
                <a:solidFill>
                  <a:srgbClr val="808080"/>
                </a:solidFill>
                <a:latin typeface="Arial"/>
                <a:cs typeface="+mn-cs"/>
              </a:endParaRP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95181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95181" y="493888"/>
              <a:ext cx="10455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37930" y="374498"/>
            <a:ext cx="836962" cy="1333054"/>
            <a:chOff x="6655594" y="273840"/>
            <a:chExt cx="820253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200">
                  <a:solidFill>
                    <a:srgbClr val="262626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200">
                  <a:solidFill>
                    <a:srgbClr val="262626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200">
                  <a:solidFill>
                    <a:srgbClr val="262626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200">
                  <a:solidFill>
                    <a:srgbClr val="262626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200">
                  <a:solidFill>
                    <a:srgbClr val="262626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200">
                  <a:solidFill>
                    <a:srgbClr val="262626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200">
                  <a:solidFill>
                    <a:srgbClr val="262626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200">
                  <a:solidFill>
                    <a:srgbClr val="262626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9957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1FA845"/>
                </a:buClr>
              </a:pPr>
              <a:r>
                <a:rPr lang="sv-SE" sz="1200">
                  <a:solidFill>
                    <a:srgbClr val="262626"/>
                  </a:solidFill>
                  <a:latin typeface="Arial"/>
                  <a:cs typeface="+mn-cs"/>
                </a:rPr>
                <a:t>Legend</a:t>
              </a:r>
              <a:endParaRPr lang="sv-SE" sz="1200" dirty="0">
                <a:solidFill>
                  <a:srgbClr val="262626"/>
                </a:solidFill>
                <a:latin typeface="Arial"/>
                <a:cs typeface="+mn-cs"/>
              </a:endParaRP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9957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1FA845"/>
                </a:buClr>
              </a:pPr>
              <a:r>
                <a:rPr lang="sv-SE" sz="1200">
                  <a:solidFill>
                    <a:srgbClr val="262626"/>
                  </a:solidFill>
                  <a:latin typeface="Arial"/>
                  <a:cs typeface="+mn-cs"/>
                </a:rPr>
                <a:t>Legend</a:t>
              </a:r>
              <a:endParaRPr lang="sv-SE" sz="1200" dirty="0">
                <a:solidFill>
                  <a:srgbClr val="262626"/>
                </a:solidFill>
                <a:latin typeface="Arial"/>
                <a:cs typeface="+mn-cs"/>
              </a:endParaRP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9957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1FA845"/>
                </a:buClr>
              </a:pPr>
              <a:r>
                <a:rPr lang="sv-SE" sz="1200">
                  <a:solidFill>
                    <a:srgbClr val="262626"/>
                  </a:solidFill>
                  <a:latin typeface="Arial"/>
                  <a:cs typeface="+mn-cs"/>
                </a:rPr>
                <a:t>Legend</a:t>
              </a:r>
              <a:endParaRPr lang="sv-SE" sz="1200" dirty="0">
                <a:solidFill>
                  <a:srgbClr val="262626"/>
                </a:solidFill>
                <a:latin typeface="Arial"/>
                <a:cs typeface="+mn-cs"/>
              </a:endParaRP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9957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1FA845"/>
                </a:buClr>
              </a:pPr>
              <a:r>
                <a:rPr lang="sv-SE" sz="1200">
                  <a:solidFill>
                    <a:srgbClr val="262626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9957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1FA845"/>
                </a:buClr>
              </a:pPr>
              <a:r>
                <a:rPr lang="sv-SE" sz="1200">
                  <a:solidFill>
                    <a:srgbClr val="262626"/>
                  </a:solidFill>
                  <a:latin typeface="Arial"/>
                  <a:cs typeface="+mn-cs"/>
                </a:rPr>
                <a:t>Legend</a:t>
              </a:r>
              <a:endParaRPr lang="sv-SE" sz="1200" dirty="0">
                <a:solidFill>
                  <a:srgbClr val="262626"/>
                </a:solidFill>
                <a:latin typeface="Arial"/>
                <a:cs typeface="+mn-cs"/>
              </a:endParaRP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200">
                  <a:solidFill>
                    <a:srgbClr val="262626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200">
                  <a:solidFill>
                    <a:srgbClr val="262626"/>
                  </a:solidFill>
                  <a:latin typeface="Arial"/>
                  <a:cs typeface="+mn-cs"/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/>
        </p:nvSpPr>
        <p:spPr bwMode="auto">
          <a:xfrm>
            <a:off x="251520" y="6567250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sv-SE" sz="1000" smtClean="0">
                <a:solidFill>
                  <a:srgbClr val="262626"/>
                </a:solidFill>
                <a:cs typeface="+mn-cs"/>
              </a:rPr>
              <a:pPr/>
              <a:t>‹#›</a:t>
            </a:fld>
            <a:endParaRPr lang="sv-SE" sz="1000" dirty="0">
              <a:solidFill>
                <a:srgbClr val="262626"/>
              </a:solidFill>
              <a:cs typeface="+mn-cs"/>
            </a:endParaRPr>
          </a:p>
        </p:txBody>
      </p:sp>
      <p:pic>
        <p:nvPicPr>
          <p:cNvPr id="58" name="Picture 57" descr="sj_logo_cmyk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1" y="6263800"/>
            <a:ext cx="698275" cy="47756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7886" y="6568813"/>
            <a:ext cx="564257" cy="15388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2484C83-9A88-4FE4-B83E-644BF72ACE50}" type="datetime1">
              <a:rPr lang="sv-SE" smtClean="0">
                <a:solidFill>
                  <a:srgbClr val="262626"/>
                </a:solidFill>
                <a:latin typeface="Arial"/>
                <a:cs typeface="+mn-cs"/>
              </a:rPr>
              <a:pPr/>
              <a:t>2019-02-21</a:t>
            </a:fld>
            <a:endParaRPr lang="sv-SE" dirty="0">
              <a:solidFill>
                <a:srgbClr val="26262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74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sldNum="0" hdr="0" ftr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3" descr="bottenstrip_rod_toning ljustillm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2547"/>
          <a:stretch>
            <a:fillRect/>
          </a:stretch>
        </p:blipFill>
        <p:spPr bwMode="auto">
          <a:xfrm>
            <a:off x="0" y="6169025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8196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711325"/>
            <a:ext cx="82296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6" y="6448425"/>
            <a:ext cx="428625" cy="18466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CA930C3-7AFC-491F-BC4A-3FC3A6D5E004}" type="slidenum">
              <a:rPr lang="sv-SE" sz="600">
                <a:solidFill>
                  <a:prstClr val="white"/>
                </a:solidFill>
                <a:ea typeface="ヒラギノ角ゴ Pro W3" pitchFamily="28" charset="-128"/>
                <a:cs typeface="+mn-cs"/>
              </a:rPr>
              <a:pPr eaLnBrk="1" hangingPunct="1">
                <a:defRPr/>
              </a:pPr>
              <a:t>‹#›</a:t>
            </a:fld>
            <a:endParaRPr lang="sv-SE" sz="600">
              <a:solidFill>
                <a:prstClr val="white"/>
              </a:solidFill>
              <a:ea typeface="ヒラギノ角ゴ Pro W3" pitchFamily="28" charset="-128"/>
              <a:cs typeface="+mn-cs"/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6423029"/>
            <a:ext cx="2895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50"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endParaRPr lang="sv-S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33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356992"/>
            <a:ext cx="8229600" cy="2592287"/>
          </a:xfrm>
        </p:spPr>
        <p:txBody>
          <a:bodyPr/>
          <a:lstStyle/>
          <a:p>
            <a:r>
              <a:rPr lang="sv-SE" sz="4400" dirty="0" smtClean="0"/>
              <a:t>BYGG BORT!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Flaskhalsen Göteborg-Alingsås </a:t>
            </a:r>
            <a:br>
              <a:rPr lang="sv-SE" dirty="0" smtClean="0"/>
            </a:br>
            <a:r>
              <a:rPr lang="sv-SE" dirty="0" smtClean="0"/>
              <a:t>på Västra stambanan</a:t>
            </a:r>
            <a:br>
              <a:rPr lang="sv-SE" dirty="0" smtClean="0"/>
            </a:br>
            <a:endParaRPr lang="sv-SE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8509"/>
            <a:ext cx="3168352" cy="1693814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8" y="1848811"/>
            <a:ext cx="2454899" cy="1300163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08752"/>
            <a:ext cx="2677886" cy="1518165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2" b="14041"/>
          <a:stretch/>
        </p:blipFill>
        <p:spPr>
          <a:xfrm>
            <a:off x="3707904" y="444689"/>
            <a:ext cx="2562103" cy="13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1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6"/>
          </a:xfrm>
        </p:spPr>
        <p:txBody>
          <a:bodyPr/>
          <a:lstStyle/>
          <a:p>
            <a:r>
              <a:rPr lang="sv-SE" dirty="0" smtClean="0"/>
              <a:t>INVESTERA I NYA SPÅR </a:t>
            </a:r>
            <a:br>
              <a:rPr lang="sv-SE" dirty="0" smtClean="0"/>
            </a:br>
            <a:r>
              <a:rPr lang="sv-SE" dirty="0" smtClean="0"/>
              <a:t>– under 2020-talet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6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Varför det?</a:t>
            </a:r>
          </a:p>
          <a:p>
            <a:endParaRPr lang="sv-SE" dirty="0"/>
          </a:p>
          <a:p>
            <a:r>
              <a:rPr lang="sv-SE" dirty="0" smtClean="0"/>
              <a:t>Transportsektorn i förändring, ”Agenda 2030”.</a:t>
            </a:r>
          </a:p>
          <a:p>
            <a:r>
              <a:rPr lang="sv-SE" dirty="0" smtClean="0"/>
              <a:t>Mer gods på järnväg.</a:t>
            </a:r>
          </a:p>
          <a:p>
            <a:r>
              <a:rPr lang="sv-SE" dirty="0" smtClean="0"/>
              <a:t>Dyrt att vänta.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555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sv-SE" dirty="0" smtClean="0"/>
              <a:t>KOSTNADSEFFEKTIVT BYGGANDE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4"/>
          </a:xfrm>
        </p:spPr>
        <p:txBody>
          <a:bodyPr/>
          <a:lstStyle/>
          <a:p>
            <a:r>
              <a:rPr lang="sv-SE" dirty="0" smtClean="0"/>
              <a:t>Ny sträckning, utanför tätorterna och merparten tunnelförlagd, ger stora fördelar.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Byggandet stör inte trafiken på de befintliga spåren.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Kommuner i samverkan för Västra stambanan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-36512" y="4475597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Garamond" panose="02020404030301010803" pitchFamily="18" charset="0"/>
              </a:rPr>
              <a:t>Partille • Lerum • Alingsås • Vårgårda • Herrljunga • Falköping • </a:t>
            </a:r>
            <a:r>
              <a:rPr lang="sv-SE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Skövde</a:t>
            </a:r>
            <a:r>
              <a:rPr lang="sv-SE" sz="2400" dirty="0">
                <a:solidFill>
                  <a:schemeClr val="bg1"/>
                </a:solidFill>
                <a:latin typeface="Garamond" panose="02020404030301010803" pitchFamily="18" charset="0"/>
              </a:rPr>
              <a:t> •</a:t>
            </a:r>
            <a:r>
              <a:rPr lang="sv-SE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Garamond" panose="02020404030301010803" pitchFamily="18" charset="0"/>
              </a:rPr>
              <a:t>Töreboda • Laxå • Hallsberg • Vingåker • Katrineholm • Flen • Gnesta </a:t>
            </a:r>
          </a:p>
          <a:p>
            <a:pPr algn="ctr"/>
            <a:r>
              <a:rPr lang="sv-SE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sv-SE" sz="20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sv-SE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Kontakt: </a:t>
            </a:r>
          </a:p>
          <a:p>
            <a:pPr algn="ctr"/>
            <a:r>
              <a:rPr lang="sv-SE" dirty="0">
                <a:solidFill>
                  <a:schemeClr val="bg1"/>
                </a:solidFill>
                <a:latin typeface="Garamond" panose="02020404030301010803" pitchFamily="18" charset="0"/>
              </a:rPr>
              <a:t>k</a:t>
            </a:r>
            <a:r>
              <a:rPr lang="sv-SE" dirty="0" smtClean="0">
                <a:solidFill>
                  <a:schemeClr val="bg1"/>
                </a:solidFill>
                <a:latin typeface="Garamond" panose="02020404030301010803" pitchFamily="18" charset="0"/>
              </a:rPr>
              <a:t>atarina.jonsson@skovde.se, lennart.wassenius@lerum.se eller jan.bremer@skovde.se</a:t>
            </a:r>
          </a:p>
          <a:p>
            <a:pPr algn="ctr"/>
            <a:endParaRPr lang="sv-SE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sv-SE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340768"/>
            <a:ext cx="492766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sv-SE" dirty="0" smtClean="0"/>
              <a:t>SVERIGES VÄRSTA FLASKHALS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4283968" y="1340768"/>
            <a:ext cx="44644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sv-SE" sz="2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… finns på Västra stambanan, Göteborg-Alingsås.</a:t>
            </a:r>
            <a:endParaRPr lang="sv-SE" sz="2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sv-SE" sz="2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sv-SE" sz="2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Kapacitetskonflikter 2018:</a:t>
            </a:r>
          </a:p>
          <a:p>
            <a:endParaRPr lang="sv-SE" sz="22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38 stycken på hela svenska järnvägsnätet.</a:t>
            </a:r>
          </a:p>
          <a:p>
            <a:endParaRPr lang="sv-SE" sz="22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32 stycken på Västra stambanan</a:t>
            </a:r>
          </a:p>
          <a:p>
            <a:endParaRPr lang="sv-SE" sz="22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Varav 28 stycken på sträckan Göteborg-Alingsås.</a:t>
            </a:r>
            <a:endParaRPr lang="sv-SE" sz="2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sv-SE" sz="2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ktangel med rundade hörn 5"/>
          <p:cNvSpPr>
            <a:spLocks noChangeAspect="1"/>
          </p:cNvSpPr>
          <p:nvPr/>
        </p:nvSpPr>
        <p:spPr>
          <a:xfrm>
            <a:off x="847373" y="4293096"/>
            <a:ext cx="2813166" cy="1008112"/>
          </a:xfrm>
          <a:prstGeom prst="roundRect">
            <a:avLst/>
          </a:prstGeom>
          <a:solidFill>
            <a:srgbClr val="FFD204"/>
          </a:solidFill>
          <a:ln w="165100">
            <a:solidFill>
              <a:srgbClr val="EE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  <a:latin typeface="Lucida Sans" panose="020B0602030504020204" pitchFamily="34" charset="0"/>
              </a:rPr>
              <a:t>Avtagande kapacitet</a:t>
            </a:r>
          </a:p>
          <a:p>
            <a:pPr algn="ctr"/>
            <a:r>
              <a:rPr lang="sv-SE" b="1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Göteborg-Alingsås</a:t>
            </a:r>
            <a:endParaRPr lang="sv-SE" b="1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  <p:pic>
        <p:nvPicPr>
          <p:cNvPr id="1026" name="Picture 2" descr="http://www.xn--vgmrken-5wac.se/wp-content/uploads/avsmalnan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8" y="1196752"/>
            <a:ext cx="3298070" cy="29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MÅLBILD 2030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2232248" cy="45259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Nytt dubbelspår, </a:t>
            </a:r>
          </a:p>
          <a:p>
            <a:pPr marL="0" indent="0">
              <a:buNone/>
            </a:pPr>
            <a:r>
              <a:rPr lang="sv-SE" dirty="0" smtClean="0"/>
              <a:t>4 mil i ny sträckning, öppnar för trafik 2030.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="" xmlns:a16="http://schemas.microsoft.com/office/drawing/2014/main" id="{71D0D98B-1CF4-4F46-9297-2D58220A42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26588" y="1556792"/>
            <a:ext cx="596021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5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sv-SE" dirty="0" smtClean="0"/>
              <a:t>TRAFIKNYTTA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744416"/>
          </a:xfrm>
        </p:spPr>
        <p:txBody>
          <a:bodyPr/>
          <a:lstStyle/>
          <a:p>
            <a:r>
              <a:rPr lang="sv-SE" dirty="0" smtClean="0"/>
              <a:t>2 ½ timme för direkttåg Göteborg-Stockholm.</a:t>
            </a:r>
          </a:p>
          <a:p>
            <a:r>
              <a:rPr lang="sv-SE" dirty="0" smtClean="0"/>
              <a:t>Fler trafikeringsmöjligheter för godstrafiken.</a:t>
            </a:r>
          </a:p>
          <a:p>
            <a:r>
              <a:rPr lang="sv-SE" dirty="0" smtClean="0"/>
              <a:t>Fördubblad turtäthet i pendeltågstrafiken, d.v.s. 15 minuters trafik. </a:t>
            </a:r>
          </a:p>
          <a:p>
            <a:r>
              <a:rPr lang="sv-SE" dirty="0" smtClean="0"/>
              <a:t>Avsevärt kortare körtider för regiontrafiken.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9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SAMHÄLLSEKONOMI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NNK </a:t>
            </a:r>
            <a:r>
              <a:rPr lang="sv-SE" sz="2400" dirty="0" smtClean="0"/>
              <a:t>(netto-nuvärdeskvoten)</a:t>
            </a:r>
          </a:p>
          <a:p>
            <a:pPr marL="0" indent="0">
              <a:buNone/>
            </a:pPr>
            <a:r>
              <a:rPr lang="sv-SE" dirty="0" smtClean="0"/>
              <a:t>minst 0,4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Rakare och kortare spårsträckning och högre hastigheter ger kortare restider. Det innebär en positiv och stark NNK.</a:t>
            </a:r>
            <a:endParaRPr lang="sv-SE" dirty="0"/>
          </a:p>
        </p:txBody>
      </p:sp>
      <p:graphicFrame>
        <p:nvGraphicFramePr>
          <p:cNvPr id="11" name="Platshållare för innehåll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4749538"/>
              </p:ext>
            </p:extLst>
          </p:nvPr>
        </p:nvGraphicFramePr>
        <p:xfrm>
          <a:off x="4788024" y="1600200"/>
          <a:ext cx="367240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916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5"/>
          </a:xfrm>
        </p:spPr>
        <p:txBody>
          <a:bodyPr/>
          <a:lstStyle/>
          <a:p>
            <a:r>
              <a:rPr lang="sv-SE" dirty="0" smtClean="0"/>
              <a:t>ROBUST, PUNKTLIG OCH SÄKER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3754760" cy="45259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Utbyggnad av Västra stambanan </a:t>
            </a:r>
          </a:p>
          <a:p>
            <a:pPr marL="0" indent="0">
              <a:buNone/>
            </a:pPr>
            <a:r>
              <a:rPr lang="sv-SE" dirty="0" smtClean="0"/>
              <a:t>Göteborg (Sävenäs) till Alingsås</a:t>
            </a:r>
          </a:p>
          <a:p>
            <a:pPr marL="0" indent="0">
              <a:buNone/>
            </a:pPr>
            <a:r>
              <a:rPr lang="sv-SE" dirty="0"/>
              <a:t>G</a:t>
            </a:r>
            <a:r>
              <a:rPr lang="sv-SE" dirty="0" smtClean="0"/>
              <a:t>er stora effekter:</a:t>
            </a:r>
          </a:p>
          <a:p>
            <a:r>
              <a:rPr lang="sv-SE" dirty="0"/>
              <a:t>N</a:t>
            </a:r>
            <a:r>
              <a:rPr lang="sv-SE" dirty="0" smtClean="0"/>
              <a:t>ationellt</a:t>
            </a:r>
          </a:p>
          <a:p>
            <a:r>
              <a:rPr lang="sv-SE" dirty="0" smtClean="0"/>
              <a:t>Regionalt</a:t>
            </a:r>
          </a:p>
          <a:p>
            <a:r>
              <a:rPr lang="sv-SE" dirty="0"/>
              <a:t>L</a:t>
            </a:r>
            <a:r>
              <a:rPr lang="sv-SE" dirty="0" smtClean="0"/>
              <a:t>okalt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84889" y="1700808"/>
            <a:ext cx="424624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9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VÄSTRA STAMBANAN 2.0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Ändpunktsinvesteringar i stambanan, Stockholmsområdet (klart 2022) och Göteborgsområdet (klart 2030), innebär en kraftig uppgradering av Västra stambanan.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Den blir robust, punktlig och säker.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22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r>
              <a:rPr lang="sv-SE" dirty="0" smtClean="0"/>
              <a:t>STÄRKER GODSTRAFIKENS PULSÅDER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3106688" cy="4569374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 smtClean="0"/>
              <a:t>Göteborgs hamn </a:t>
            </a:r>
            <a:r>
              <a:rPr lang="sv-SE" sz="2400" dirty="0" smtClean="0"/>
              <a:t>– Sveriges och Skandinaviens hamn.</a:t>
            </a:r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b="1" dirty="0" smtClean="0"/>
              <a:t>Hallsberg</a:t>
            </a:r>
            <a:r>
              <a:rPr lang="sv-SE" sz="2400" dirty="0" smtClean="0"/>
              <a:t> – en strategisk knutpunkt i Sveriges godstrafik.</a:t>
            </a:r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b="1" dirty="0" smtClean="0"/>
              <a:t>”</a:t>
            </a:r>
            <a:r>
              <a:rPr lang="sv-SE" sz="2400" b="1" dirty="0" err="1" smtClean="0"/>
              <a:t>Dry</a:t>
            </a:r>
            <a:r>
              <a:rPr lang="sv-SE" sz="2400" b="1" dirty="0" smtClean="0"/>
              <a:t> Port” </a:t>
            </a:r>
            <a:r>
              <a:rPr lang="sv-SE" sz="2400" dirty="0" smtClean="0"/>
              <a:t>– kopplas upp mot Västra Stambanan.</a:t>
            </a:r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91317"/>
            <a:ext cx="4690864" cy="3753907"/>
          </a:xfrm>
        </p:spPr>
      </p:pic>
    </p:spTree>
    <p:extLst>
      <p:ext uri="{BB962C8B-B14F-4D97-AF65-F5344CB8AC3E}">
        <p14:creationId xmlns:p14="http://schemas.microsoft.com/office/powerpoint/2010/main" val="155334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UTVECKLAR </a:t>
            </a:r>
            <a:r>
              <a:rPr lang="sv-SE" dirty="0" smtClean="0"/>
              <a:t>REGIONEN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4055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Snabbare </a:t>
            </a:r>
            <a:r>
              <a:rPr lang="sv-SE" dirty="0"/>
              <a:t>förbindelser i stråket har fler goda effekter.</a:t>
            </a:r>
          </a:p>
          <a:p>
            <a:r>
              <a:rPr lang="sv-SE" sz="2600" dirty="0" smtClean="0"/>
              <a:t>De </a:t>
            </a:r>
            <a:r>
              <a:rPr lang="sv-SE" sz="2600" dirty="0"/>
              <a:t>lokala </a:t>
            </a:r>
            <a:r>
              <a:rPr lang="sv-SE" sz="2600" dirty="0" smtClean="0"/>
              <a:t>arbetsmarknaderna </a:t>
            </a:r>
            <a:r>
              <a:rPr lang="sv-SE" sz="2600" dirty="0"/>
              <a:t>knyts ihop (regionförstoring</a:t>
            </a:r>
            <a:r>
              <a:rPr lang="sv-SE" sz="2600" dirty="0" smtClean="0"/>
              <a:t>) </a:t>
            </a:r>
          </a:p>
          <a:p>
            <a:r>
              <a:rPr lang="sv-SE" sz="2600" dirty="0" smtClean="0"/>
              <a:t>Kommunernas </a:t>
            </a:r>
            <a:r>
              <a:rPr lang="sv-SE" sz="2600" dirty="0"/>
              <a:t>(</a:t>
            </a:r>
            <a:r>
              <a:rPr lang="sv-SE" sz="2600" dirty="0" smtClean="0"/>
              <a:t>stationssamhällenas) </a:t>
            </a:r>
            <a:r>
              <a:rPr lang="sv-SE" sz="2600" dirty="0"/>
              <a:t>attraktion ökar, </a:t>
            </a:r>
            <a:r>
              <a:rPr lang="sv-SE" sz="2600" dirty="0" smtClean="0"/>
              <a:t>en viktig förutsättning </a:t>
            </a:r>
            <a:r>
              <a:rPr lang="sv-SE" sz="2600" dirty="0"/>
              <a:t>för ökat bostadsbyggande.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04" y="4581128"/>
            <a:ext cx="2279469" cy="1306702"/>
          </a:xfr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42" y="1375137"/>
            <a:ext cx="3121521" cy="208101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56919"/>
            <a:ext cx="2212851" cy="17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056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Presentation 2014-02-17 Regeringskansli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nehåll">
  <a:themeElements>
    <a:clrScheme name="SJ">
      <a:dk1>
        <a:srgbClr val="252525"/>
      </a:dk1>
      <a:lt1>
        <a:srgbClr val="FFFFFF"/>
      </a:lt1>
      <a:dk2>
        <a:srgbClr val="696B57"/>
      </a:dk2>
      <a:lt2>
        <a:srgbClr val="E3E100"/>
      </a:lt2>
      <a:accent1>
        <a:srgbClr val="1FA845"/>
      </a:accent1>
      <a:accent2>
        <a:srgbClr val="62DB5A"/>
      </a:accent2>
      <a:accent3>
        <a:srgbClr val="00749A"/>
      </a:accent3>
      <a:accent4>
        <a:srgbClr val="DF5A00"/>
      </a:accent4>
      <a:accent5>
        <a:srgbClr val="3BCCE8"/>
      </a:accent5>
      <a:accent6>
        <a:srgbClr val="9B7400"/>
      </a:accent6>
      <a:hlink>
        <a:srgbClr val="00749A"/>
      </a:hlink>
      <a:folHlink>
        <a:srgbClr val="00749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Innehåll">
  <a:themeElements>
    <a:clrScheme name="SJ">
      <a:dk1>
        <a:srgbClr val="252525"/>
      </a:dk1>
      <a:lt1>
        <a:srgbClr val="FFFFFF"/>
      </a:lt1>
      <a:dk2>
        <a:srgbClr val="696B57"/>
      </a:dk2>
      <a:lt2>
        <a:srgbClr val="E3E100"/>
      </a:lt2>
      <a:accent1>
        <a:srgbClr val="1FA845"/>
      </a:accent1>
      <a:accent2>
        <a:srgbClr val="62DB5A"/>
      </a:accent2>
      <a:accent3>
        <a:srgbClr val="00749A"/>
      </a:accent3>
      <a:accent4>
        <a:srgbClr val="DF5A00"/>
      </a:accent4>
      <a:accent5>
        <a:srgbClr val="3BCCE8"/>
      </a:accent5>
      <a:accent6>
        <a:srgbClr val="9B7400"/>
      </a:accent6>
      <a:hlink>
        <a:srgbClr val="00749A"/>
      </a:hlink>
      <a:folHlink>
        <a:srgbClr val="00749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Innehåll">
  <a:themeElements>
    <a:clrScheme name="SJ">
      <a:dk1>
        <a:srgbClr val="252525"/>
      </a:dk1>
      <a:lt1>
        <a:srgbClr val="FFFFFF"/>
      </a:lt1>
      <a:dk2>
        <a:srgbClr val="696B57"/>
      </a:dk2>
      <a:lt2>
        <a:srgbClr val="E3E100"/>
      </a:lt2>
      <a:accent1>
        <a:srgbClr val="1FA845"/>
      </a:accent1>
      <a:accent2>
        <a:srgbClr val="62DB5A"/>
      </a:accent2>
      <a:accent3>
        <a:srgbClr val="00749A"/>
      </a:accent3>
      <a:accent4>
        <a:srgbClr val="DF5A00"/>
      </a:accent4>
      <a:accent5>
        <a:srgbClr val="3BCCE8"/>
      </a:accent5>
      <a:accent6>
        <a:srgbClr val="9B7400"/>
      </a:accent6>
      <a:hlink>
        <a:srgbClr val="00749A"/>
      </a:hlink>
      <a:folHlink>
        <a:srgbClr val="00749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_SJ_CF_JSD002">
  <a:themeElements>
    <a:clrScheme name="Current">
      <a:dk1>
        <a:srgbClr val="262626"/>
      </a:dk1>
      <a:lt1>
        <a:srgbClr val="FFFFFF"/>
      </a:lt1>
      <a:dk2>
        <a:srgbClr val="1FA845"/>
      </a:dk2>
      <a:lt2>
        <a:srgbClr val="3BCCE8"/>
      </a:lt2>
      <a:accent1>
        <a:srgbClr val="DDDDDD"/>
      </a:accent1>
      <a:accent2>
        <a:srgbClr val="30D63D"/>
      </a:accent2>
      <a:accent3>
        <a:srgbClr val="1FA845"/>
      </a:accent3>
      <a:accent4>
        <a:srgbClr val="C45417"/>
      </a:accent4>
      <a:accent5>
        <a:srgbClr val="2B7DA6"/>
      </a:accent5>
      <a:accent6>
        <a:srgbClr val="808080"/>
      </a:accent6>
      <a:hlink>
        <a:srgbClr val="1FA845"/>
      </a:hlink>
      <a:folHlink>
        <a:srgbClr val="C454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262626"/>
        </a:dk1>
        <a:lt1>
          <a:srgbClr val="FFFFFF"/>
        </a:lt1>
        <a:dk2>
          <a:srgbClr val="1FA845"/>
        </a:dk2>
        <a:lt2>
          <a:srgbClr val="3BCCE8"/>
        </a:lt2>
        <a:accent1>
          <a:srgbClr val="DDDDDD"/>
        </a:accent1>
        <a:accent2>
          <a:srgbClr val="30D63D"/>
        </a:accent2>
        <a:accent3>
          <a:srgbClr val="1FA845"/>
        </a:accent3>
        <a:accent4>
          <a:srgbClr val="C45417"/>
        </a:accent4>
        <a:accent5>
          <a:srgbClr val="2B7DA6"/>
        </a:accent5>
        <a:accent6>
          <a:srgbClr val="808080"/>
        </a:accent6>
        <a:hlink>
          <a:srgbClr val="1FA845"/>
        </a:hlink>
        <a:folHlink>
          <a:srgbClr val="C4541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4F1C43FF-EDEE-4BA1-ADEC-32B56CE1542B}" vid="{731CDCDA-CC64-4996-983C-226DBC52A044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2014-02-17 Regeringskansliet</Template>
  <TotalTime>27786</TotalTime>
  <Words>323</Words>
  <Application>Microsoft Office PowerPoint</Application>
  <PresentationFormat>Bildspel på skärmen (4:3)</PresentationFormat>
  <Paragraphs>64</Paragraphs>
  <Slides>12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6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6" baseType="lpstr">
      <vt:lpstr>Arial</vt:lpstr>
      <vt:lpstr>Calibri</vt:lpstr>
      <vt:lpstr>Garamond</vt:lpstr>
      <vt:lpstr>Lucida Grande</vt:lpstr>
      <vt:lpstr>Lucida Sans</vt:lpstr>
      <vt:lpstr>Wingdings</vt:lpstr>
      <vt:lpstr>ヒラギノ角ゴ Pro W3</vt:lpstr>
      <vt:lpstr>Presentation 2014-02-17 Regeringskansliet</vt:lpstr>
      <vt:lpstr>Innehåll</vt:lpstr>
      <vt:lpstr>1_Innehåll</vt:lpstr>
      <vt:lpstr>3_Innehåll</vt:lpstr>
      <vt:lpstr>1_SJ_CF_JSD002</vt:lpstr>
      <vt:lpstr>3_Anpassad formgivning</vt:lpstr>
      <vt:lpstr>think-cell Slide</vt:lpstr>
      <vt:lpstr>BYGG BORT! Flaskhalsen Göteborg-Alingsås  på Västra stambanan </vt:lpstr>
      <vt:lpstr>SVERIGES VÄRSTA FLASKHALS</vt:lpstr>
      <vt:lpstr>MÅLBILD 2030</vt:lpstr>
      <vt:lpstr>TRAFIKNYTTA</vt:lpstr>
      <vt:lpstr>SAMHÄLLSEKONOMI</vt:lpstr>
      <vt:lpstr>ROBUST, PUNKTLIG OCH SÄKER</vt:lpstr>
      <vt:lpstr>VÄSTRA STAMBANAN 2.0</vt:lpstr>
      <vt:lpstr>STÄRKER GODSTRAFIKENS PULSÅDER</vt:lpstr>
      <vt:lpstr>UTVECKLAR REGIONEN</vt:lpstr>
      <vt:lpstr>INVESTERA I NYA SPÅR  – under 2020-talet</vt:lpstr>
      <vt:lpstr>KOSTNADSEFFEKTIVT BYGGANDE</vt:lpstr>
      <vt:lpstr>Kommuner i samverkan för Västra stambanan</vt:lpstr>
    </vt:vector>
  </TitlesOfParts>
  <Company>Skövde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jabr1223</dc:creator>
  <cp:lastModifiedBy>Lennart Wassenius</cp:lastModifiedBy>
  <cp:revision>501</cp:revision>
  <cp:lastPrinted>2016-03-09T06:22:55Z</cp:lastPrinted>
  <dcterms:created xsi:type="dcterms:W3CDTF">2014-06-16T12:41:38Z</dcterms:created>
  <dcterms:modified xsi:type="dcterms:W3CDTF">2019-02-21T13:33:03Z</dcterms:modified>
</cp:coreProperties>
</file>